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aleway"/>
      <p:regular r:id="rId70"/>
      <p:bold r:id="rId71"/>
      <p:italic r:id="rId72"/>
      <p:boldItalic r:id="rId73"/>
    </p:embeddedFont>
    <p:embeddedFont>
      <p:font typeface="Lato"/>
      <p:regular r:id="rId74"/>
      <p:bold r:id="rId75"/>
      <p:italic r:id="rId76"/>
      <p:boldItalic r:id="rId77"/>
    </p:embeddedFont>
    <p:embeddedFont>
      <p:font typeface="Helvetica Neue"/>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italic.fntdata"/><Relationship Id="rId81"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6.xml"/><Relationship Id="rId75" Type="http://schemas.openxmlformats.org/officeDocument/2006/relationships/font" Target="fonts/Lato-bold.fntdata"/><Relationship Id="rId30" Type="http://schemas.openxmlformats.org/officeDocument/2006/relationships/slide" Target="slides/slide25.xml"/><Relationship Id="rId74" Type="http://schemas.openxmlformats.org/officeDocument/2006/relationships/font" Target="fonts/Lato-regular.fntdata"/><Relationship Id="rId33" Type="http://schemas.openxmlformats.org/officeDocument/2006/relationships/slide" Target="slides/slide28.xml"/><Relationship Id="rId77" Type="http://schemas.openxmlformats.org/officeDocument/2006/relationships/font" Target="fonts/Lato-boldItalic.fntdata"/><Relationship Id="rId32" Type="http://schemas.openxmlformats.org/officeDocument/2006/relationships/slide" Target="slides/slide27.xml"/><Relationship Id="rId76" Type="http://schemas.openxmlformats.org/officeDocument/2006/relationships/font" Target="fonts/Lato-italic.fntdata"/><Relationship Id="rId35" Type="http://schemas.openxmlformats.org/officeDocument/2006/relationships/slide" Target="slides/slide30.xml"/><Relationship Id="rId79" Type="http://schemas.openxmlformats.org/officeDocument/2006/relationships/font" Target="fonts/HelveticaNeue-bold.fntdata"/><Relationship Id="rId34" Type="http://schemas.openxmlformats.org/officeDocument/2006/relationships/slide" Target="slides/slide29.xml"/><Relationship Id="rId78" Type="http://schemas.openxmlformats.org/officeDocument/2006/relationships/font" Target="fonts/HelveticaNeue-regular.fntdata"/><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859c3683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859c3683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63633ad5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63633ad5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bring everything together, we designed a space battle game which would have users invite and fight their friends using their own spaceships.(as you can see here)</a:t>
            </a:r>
            <a:endParaRPr/>
          </a:p>
          <a:p>
            <a:pPr indent="0" lvl="0" marL="0" rtl="0" algn="l">
              <a:spcBef>
                <a:spcPts val="0"/>
              </a:spcBef>
              <a:spcAft>
                <a:spcPts val="0"/>
              </a:spcAft>
              <a:buClr>
                <a:srgbClr val="000000"/>
              </a:buClr>
              <a:buSzPts val="1100"/>
              <a:buFont typeface="Arial"/>
              <a:buNone/>
            </a:pPr>
            <a:r>
              <a:t/>
            </a:r>
            <a:endParaRPr/>
          </a:p>
          <a:p>
            <a:pPr indent="-298450" lvl="0" marL="457200" rtl="0" algn="l">
              <a:spcBef>
                <a:spcPts val="0"/>
              </a:spcBef>
              <a:spcAft>
                <a:spcPts val="0"/>
              </a:spcAft>
              <a:buSzPts val="1100"/>
              <a:buChar char="-"/>
            </a:pPr>
            <a:r>
              <a:rPr lang="en"/>
              <a:t>Every time a user biked, depending on the number of dangerous aspects detected, he or she would be rewarded with a proportionate amount of energy, which could then be used to shoot at their friends’ battleships, to eventually destroy them. To discourage unsafe habits further, we made it so that consecutive unsafe bike rides would decrease the damage you could do with the same energy. </a:t>
            </a:r>
            <a:endParaRPr/>
          </a:p>
          <a:p>
            <a:pPr indent="-298450" lvl="0" marL="457200" rtl="0" algn="l">
              <a:spcBef>
                <a:spcPts val="0"/>
              </a:spcBef>
              <a:spcAft>
                <a:spcPts val="0"/>
              </a:spcAft>
              <a:buSzPts val="1100"/>
              <a:buChar char="-"/>
            </a:pPr>
            <a:r>
              <a:rPr lang="en"/>
              <a:t>By pitting them against their friends, we found that users were much more engaged and invested in the app compared to battling random users. We were also able to promote much more competition between friends.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863633ad5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863633ad5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bring everything together, we designed a space battle game which would have users invite and fight their friends using their own spaceships.(as you can see here)</a:t>
            </a:r>
            <a:endParaRPr/>
          </a:p>
          <a:p>
            <a:pPr indent="0" lvl="0" marL="0" rtl="0" algn="l">
              <a:spcBef>
                <a:spcPts val="0"/>
              </a:spcBef>
              <a:spcAft>
                <a:spcPts val="0"/>
              </a:spcAft>
              <a:buClr>
                <a:srgbClr val="000000"/>
              </a:buClr>
              <a:buSzPts val="1100"/>
              <a:buFont typeface="Arial"/>
              <a:buNone/>
            </a:pPr>
            <a:r>
              <a:t/>
            </a:r>
            <a:endParaRPr/>
          </a:p>
          <a:p>
            <a:pPr indent="-298450" lvl="0" marL="457200" rtl="0" algn="l">
              <a:spcBef>
                <a:spcPts val="0"/>
              </a:spcBef>
              <a:spcAft>
                <a:spcPts val="0"/>
              </a:spcAft>
              <a:buSzPts val="1100"/>
              <a:buChar char="-"/>
            </a:pPr>
            <a:r>
              <a:rPr lang="en"/>
              <a:t>Every time a user biked, depending on the number of dangerous aspects detected, he or she would be rewarded with a proportionate amount of energy, which could then be used to shoot at their friends’ battleships, to eventually destroy them. To discourage unsafe habits further, we made it so that consecutive unsafe bike rides would decrease the damage you could do with the same energy. </a:t>
            </a:r>
            <a:endParaRPr/>
          </a:p>
          <a:p>
            <a:pPr indent="-298450" lvl="0" marL="457200" rtl="0" algn="l">
              <a:spcBef>
                <a:spcPts val="0"/>
              </a:spcBef>
              <a:spcAft>
                <a:spcPts val="0"/>
              </a:spcAft>
              <a:buSzPts val="1100"/>
              <a:buChar char="-"/>
            </a:pPr>
            <a:r>
              <a:rPr lang="en"/>
              <a:t>By pitting them against their friends, we found that users were much more engaged and invested in the app compared to battling random users. We were also able to promote much more competition between friends.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863633ad5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863633ad5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bring everything together, we designed a space battle game which would have users invite and fight their friends using their own spaceships.(as you can see here)</a:t>
            </a:r>
            <a:endParaRPr/>
          </a:p>
          <a:p>
            <a:pPr indent="0" lvl="0" marL="0" rtl="0" algn="l">
              <a:spcBef>
                <a:spcPts val="0"/>
              </a:spcBef>
              <a:spcAft>
                <a:spcPts val="0"/>
              </a:spcAft>
              <a:buClr>
                <a:srgbClr val="000000"/>
              </a:buClr>
              <a:buSzPts val="1100"/>
              <a:buFont typeface="Arial"/>
              <a:buNone/>
            </a:pPr>
            <a:r>
              <a:t/>
            </a:r>
            <a:endParaRPr/>
          </a:p>
          <a:p>
            <a:pPr indent="-298450" lvl="0" marL="457200" rtl="0" algn="l">
              <a:spcBef>
                <a:spcPts val="0"/>
              </a:spcBef>
              <a:spcAft>
                <a:spcPts val="0"/>
              </a:spcAft>
              <a:buSzPts val="1100"/>
              <a:buChar char="-"/>
            </a:pPr>
            <a:r>
              <a:rPr lang="en"/>
              <a:t>Every time a user biked, depending on the number of dangerous aspects detected, he or she would be rewarded with a proportionate amount of energy, which could then be used to shoot at their friends’ battleships, to eventually destroy them. To discourage unsafe habits further, we made it so that consecutive unsafe bike rides would decrease the damage you could do with the same energy. </a:t>
            </a:r>
            <a:endParaRPr/>
          </a:p>
          <a:p>
            <a:pPr indent="-298450" lvl="0" marL="457200" rtl="0" algn="l">
              <a:spcBef>
                <a:spcPts val="0"/>
              </a:spcBef>
              <a:spcAft>
                <a:spcPts val="0"/>
              </a:spcAft>
              <a:buSzPts val="1100"/>
              <a:buChar char="-"/>
            </a:pPr>
            <a:r>
              <a:rPr lang="en"/>
              <a:t>By pitting them against their friends, we found that users were much more engaged and invested in the app compared to battling random users. We were also able to promote much more competition between friends.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863633ad5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863633ad5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bring everything together, we designed a space battle game which would have users invite and fight their friends using their own spaceships.(as you can see here)</a:t>
            </a:r>
            <a:endParaRPr/>
          </a:p>
          <a:p>
            <a:pPr indent="0" lvl="0" marL="0" rtl="0" algn="l">
              <a:spcBef>
                <a:spcPts val="0"/>
              </a:spcBef>
              <a:spcAft>
                <a:spcPts val="0"/>
              </a:spcAft>
              <a:buClr>
                <a:srgbClr val="000000"/>
              </a:buClr>
              <a:buSzPts val="1100"/>
              <a:buFont typeface="Arial"/>
              <a:buNone/>
            </a:pPr>
            <a:r>
              <a:t/>
            </a:r>
            <a:endParaRPr/>
          </a:p>
          <a:p>
            <a:pPr indent="-298450" lvl="0" marL="457200" rtl="0" algn="l">
              <a:spcBef>
                <a:spcPts val="0"/>
              </a:spcBef>
              <a:spcAft>
                <a:spcPts val="0"/>
              </a:spcAft>
              <a:buSzPts val="1100"/>
              <a:buChar char="-"/>
            </a:pPr>
            <a:r>
              <a:rPr lang="en"/>
              <a:t>Every time a user biked, depending on the number of dangerous aspects detected, he or she would be rewarded with a proportionate amount of energy, which could then be used to shoot at their friends’ battleships, to eventually destroy them. By winning these battles, users can level up and win achievements.</a:t>
            </a:r>
            <a:endParaRPr/>
          </a:p>
          <a:p>
            <a:pPr indent="-298450" lvl="0" marL="457200" rtl="0" algn="l">
              <a:spcBef>
                <a:spcPts val="0"/>
              </a:spcBef>
              <a:spcAft>
                <a:spcPts val="0"/>
              </a:spcAft>
              <a:buSzPts val="1100"/>
              <a:buChar char="-"/>
            </a:pPr>
            <a:r>
              <a:rPr lang="en"/>
              <a:t>By pitting users against their friends, we found that users became very competitive and tried to beat their friends by collecting more energy through safer bike rides.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863633ad5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863633ad5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we created many safety-related achievements to provide sustained incentives and a challenge for users in the long run. alongside our main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achievement was called the “Smooth Riding” achievement which was given if a user had one perfectly safe biking session or the “Better safe than sorry” achievement if they have logged 5 perfectly safe biking sessions.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863633ad5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863633ad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lastly, the history screen of the app logs all the previous bike sessions of a user, and gives feedback in terms of the 6 unsafe biking habits we detect. By referring to this, users are able to become more aware of how unsafe they have been, and correct their biking habits in the future.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63633ad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63633ad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through the survey we conducted back in our midterm presentation, we managed to analyse the top reasons for bike accidents on campus, and decided to focus on detecting 6 unsafe biking habits that we could realistically detect using smartphones.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app detects phone use, speeding, biking on a wrong lane, speeding at intersections, listening to music, biking in bad weather such as rain and snow.</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63633ad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63633ad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971ecefc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971ecefc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971ecef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971ecef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859c36836_8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859c36836_8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In the past 2 months, our group has worked on developing an application detects unsafe biking habits and promote long-term change through social gamification.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863633ad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863633ad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859c36836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859c36836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971ecefc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971ecefc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had built our application, we need to evaluate how effective it was at making unsafe bikers safer</a:t>
            </a:r>
            <a:endParaRPr/>
          </a:p>
          <a:p>
            <a:pPr indent="0" lvl="0" marL="0" rtl="0" algn="l">
              <a:spcBef>
                <a:spcPts val="0"/>
              </a:spcBef>
              <a:spcAft>
                <a:spcPts val="0"/>
              </a:spcAft>
              <a:buNone/>
            </a:pPr>
            <a:r>
              <a:rPr lang="en"/>
              <a:t>So for this we conducted a four day long user study with six unsafe bikers we recruited from our midterm survey and interviews</a:t>
            </a:r>
            <a:endParaRPr/>
          </a:p>
          <a:p>
            <a:pPr indent="0" lvl="0" marL="0" rtl="0" algn="l">
              <a:spcBef>
                <a:spcPts val="0"/>
              </a:spcBef>
              <a:spcAft>
                <a:spcPts val="0"/>
              </a:spcAft>
              <a:buNone/>
            </a:pPr>
            <a:r>
              <a:rPr lang="en"/>
              <a:t>To understand these bikers better, we also conducted pre and post interviews, and we also logged, for each of their biking sessions, the date time, duration, distance and types of penalties they infringed during the session</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863633ad5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863633ad5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this log data, we had to do some minor data processing.</a:t>
            </a:r>
            <a:endParaRPr/>
          </a:p>
          <a:p>
            <a:pPr indent="0" lvl="0" marL="0" rtl="0" algn="l">
              <a:spcBef>
                <a:spcPts val="0"/>
              </a:spcBef>
              <a:spcAft>
                <a:spcPts val="0"/>
              </a:spcAft>
              <a:buNone/>
            </a:pPr>
            <a:r>
              <a:rPr lang="en"/>
              <a:t>From each biking session of each user, we could count the number of different dangerous aspect detected during that biking session</a:t>
            </a:r>
            <a:endParaRPr/>
          </a:p>
          <a:p>
            <a:pPr indent="0" lvl="0" marL="0" rtl="0" algn="l">
              <a:spcBef>
                <a:spcPts val="0"/>
              </a:spcBef>
              <a:spcAft>
                <a:spcPts val="0"/>
              </a:spcAft>
              <a:buClr>
                <a:srgbClr val="000000"/>
              </a:buClr>
              <a:buSzPts val="1100"/>
              <a:buFont typeface="Arial"/>
              <a:buNone/>
            </a:pPr>
            <a:r>
              <a:rPr lang="en"/>
              <a:t>Because each user had a different number of biking sessions, to understand a users change in behavior throughout the study</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863633ad5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863633ad5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calculated the average of these values for the first quarter of the biking sessions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863633ad5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863633ad5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last quarter</a:t>
            </a:r>
            <a:endParaRPr/>
          </a:p>
          <a:p>
            <a:pPr indent="0" lvl="0" marL="0" rtl="0" algn="l">
              <a:spcBef>
                <a:spcPts val="0"/>
              </a:spcBef>
              <a:spcAft>
                <a:spcPts val="0"/>
              </a:spcAft>
              <a:buNone/>
            </a:pPr>
            <a:r>
              <a:rPr lang="en"/>
              <a:t>And then we compared these values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971ecef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971ecef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out of our 6 participants, 5 (almost all of them) showed an overall decrease in dangerous behavior</a:t>
            </a:r>
            <a:endParaRPr/>
          </a:p>
          <a:p>
            <a:pPr indent="0" lvl="0" marL="0" rtl="0" algn="l">
              <a:spcBef>
                <a:spcPts val="0"/>
              </a:spcBef>
              <a:spcAft>
                <a:spcPts val="0"/>
              </a:spcAft>
              <a:buNone/>
            </a:pPr>
            <a:r>
              <a:rPr lang="en"/>
              <a:t>Also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863633ad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863633ad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the average decrease among our participants on the number of dangerous aspects detected per biking session was of around 17%</a:t>
            </a:r>
            <a:endParaRPr/>
          </a:p>
          <a:p>
            <a:pPr indent="0" lvl="0" marL="0" rtl="0" algn="l">
              <a:spcBef>
                <a:spcPts val="0"/>
              </a:spcBef>
              <a:spcAft>
                <a:spcPts val="0"/>
              </a:spcAft>
              <a:buNone/>
            </a:pPr>
            <a:r>
              <a:rPr lang="en"/>
              <a:t>Even though our study period was short, we can see from our data that our application had a considerable and positive effect on the bike safety of our participants</a:t>
            </a:r>
            <a:endParaRPr/>
          </a:p>
          <a:p>
            <a:pPr indent="0" lvl="0" marL="0" rtl="0" algn="l">
              <a:spcBef>
                <a:spcPts val="0"/>
              </a:spcBef>
              <a:spcAft>
                <a:spcPts val="0"/>
              </a:spcAft>
              <a:buNone/>
            </a:pPr>
            <a:r>
              <a:rPr lang="en"/>
              <a:t>Through our interviews, we discovered that this positive change was due to three main reasons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971ecef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971ecef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our energy system motivated change.</a:t>
            </a:r>
            <a:br>
              <a:rPr lang="en"/>
            </a:br>
            <a:r>
              <a:rPr lang="en"/>
              <a:t>Our participant user 2 mentioned in his preinterview that he would normally wear headphones and listen to music while biking</a:t>
            </a:r>
            <a:endParaRPr/>
          </a:p>
          <a:p>
            <a:pPr indent="0" lvl="0" marL="0" rtl="0" algn="l">
              <a:spcBef>
                <a:spcPts val="0"/>
              </a:spcBef>
              <a:spcAft>
                <a:spcPts val="0"/>
              </a:spcAft>
              <a:buNone/>
            </a:pPr>
            <a:r>
              <a:rPr lang="en"/>
              <a:t>although he knew that this could lead to an accident, he didnt really care</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863633ad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863633ad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in his postinterview he </a:t>
            </a:r>
            <a:r>
              <a:rPr lang="en"/>
              <a:t>explained</a:t>
            </a:r>
            <a:r>
              <a:rPr lang="en"/>
              <a:t> that because he saw that our application granted him less energy for listening to music while biking</a:t>
            </a:r>
            <a:endParaRPr/>
          </a:p>
          <a:p>
            <a:pPr indent="0" lvl="0" marL="0" rtl="0" algn="l">
              <a:spcBef>
                <a:spcPts val="0"/>
              </a:spcBef>
              <a:spcAft>
                <a:spcPts val="0"/>
              </a:spcAft>
              <a:buNone/>
            </a:pPr>
            <a:r>
              <a:rPr lang="en"/>
              <a:t>And because of this he </a:t>
            </a:r>
            <a:r>
              <a:rPr lang="en"/>
              <a:t>didn't</a:t>
            </a:r>
            <a:r>
              <a:rPr lang="en"/>
              <a:t> have enough energy to fire at his friend</a:t>
            </a:r>
            <a:endParaRPr/>
          </a:p>
          <a:p>
            <a:pPr indent="0" lvl="0" marL="0" rtl="0" algn="l">
              <a:spcBef>
                <a:spcPts val="0"/>
              </a:spcBef>
              <a:spcAft>
                <a:spcPts val="0"/>
              </a:spcAft>
              <a:buNone/>
            </a:pPr>
            <a:r>
              <a:rPr lang="en"/>
              <a:t>He decided to try to not listen to music while biking as much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863633ad5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863633ad5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Despite</a:t>
            </a:r>
            <a:r>
              <a:rPr lang="en"/>
              <a:t> bike safety being a long-standing problem, we found that existing works stopped at providing information and simple alerts. BikeMate, for example, only detected a few unsafe biking habits and alerted the users, while BikeTastic provided information about safe bike routes.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this not enough to convince users to change unsafe habits that they have developed throughout the years.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400">
                <a:solidFill>
                  <a:schemeClr val="dk1"/>
                </a:solidFill>
              </a:rPr>
              <a:t>BikeMate: Only detect stand pedalling, lane weaving, wrong lane (and then only alerts)</a:t>
            </a:r>
            <a:br>
              <a:rPr lang="en" sz="1400">
                <a:solidFill>
                  <a:schemeClr val="dk1"/>
                </a:solidFill>
              </a:rPr>
            </a:br>
            <a:r>
              <a:rPr lang="en" sz="1400">
                <a:solidFill>
                  <a:schemeClr val="dk1"/>
                </a:solidFill>
              </a:rPr>
              <a:t>Tsinghua University </a:t>
            </a:r>
            <a:endParaRPr sz="1400">
              <a:solidFill>
                <a:schemeClr val="dk1"/>
              </a:solidFill>
            </a:endParaRPr>
          </a:p>
          <a:p>
            <a:pPr indent="0" lvl="0" marL="0" rtl="0" algn="l">
              <a:spcBef>
                <a:spcPts val="0"/>
              </a:spcBef>
              <a:spcAft>
                <a:spcPts val="0"/>
              </a:spcAft>
              <a:buClr>
                <a:srgbClr val="000000"/>
              </a:buClr>
              <a:buSzPts val="1100"/>
              <a:buFont typeface="Arial"/>
              <a:buNone/>
            </a:pPr>
            <a:r>
              <a:t/>
            </a:r>
            <a:endParaRPr sz="1400">
              <a:solidFill>
                <a:schemeClr val="dk1"/>
              </a:solidFill>
            </a:endParaRPr>
          </a:p>
          <a:p>
            <a:pPr indent="0" lvl="0" marL="0" rtl="0" algn="l">
              <a:spcBef>
                <a:spcPts val="0"/>
              </a:spcBef>
              <a:spcAft>
                <a:spcPts val="0"/>
              </a:spcAft>
              <a:buClr>
                <a:srgbClr val="000000"/>
              </a:buClr>
              <a:buSzPts val="1100"/>
              <a:buFont typeface="Arial"/>
              <a:buNone/>
            </a:pPr>
            <a:r>
              <a:rPr lang="en" sz="1400">
                <a:solidFill>
                  <a:schemeClr val="dk1"/>
                </a:solidFill>
              </a:rPr>
              <a:t>BikeTastic: Collects and visualizes data regarding biking route safety (route roughness and noisiness) </a:t>
            </a:r>
            <a:br>
              <a:rPr lang="en" sz="1400">
                <a:solidFill>
                  <a:schemeClr val="dk1"/>
                </a:solidFill>
              </a:rPr>
            </a:br>
            <a:r>
              <a:rPr lang="en" sz="1400">
                <a:solidFill>
                  <a:schemeClr val="dk1"/>
                </a:solidFill>
              </a:rPr>
              <a:t>UCLA</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863633ad5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63633ad5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we saw that our detection and consequent feedback educated the bikers on what safe and unsafe biking </a:t>
            </a:r>
            <a:r>
              <a:rPr lang="en"/>
              <a:t>behaviors</a:t>
            </a:r>
            <a:r>
              <a:rPr lang="en"/>
              <a:t> were</a:t>
            </a:r>
            <a:endParaRPr/>
          </a:p>
          <a:p>
            <a:pPr indent="0" lvl="0" marL="0" rtl="0" algn="l">
              <a:spcBef>
                <a:spcPts val="0"/>
              </a:spcBef>
              <a:spcAft>
                <a:spcPts val="0"/>
              </a:spcAft>
              <a:buNone/>
            </a:pPr>
            <a:r>
              <a:rPr lang="en"/>
              <a:t>Our participant User 3 detailed in his post interview that he realized that the app was detecting speeding and penalized him for it when he thought he biked at a normal speed</a:t>
            </a:r>
            <a:br>
              <a:rPr lang="en"/>
            </a:br>
            <a:r>
              <a:rPr lang="en"/>
              <a:t>Because of this feedback, he became more conscious about the speed at which he would bike and consequently biked more slowly throughout the rest of the study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863633ad5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863633ad5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found that a lot of the participants were encouraged to frequently use the application because of social interactions</a:t>
            </a:r>
            <a:endParaRPr/>
          </a:p>
          <a:p>
            <a:pPr indent="0" lvl="0" marL="0" rtl="0" algn="l">
              <a:spcBef>
                <a:spcPts val="0"/>
              </a:spcBef>
              <a:spcAft>
                <a:spcPts val="0"/>
              </a:spcAft>
              <a:buNone/>
            </a:pPr>
            <a:r>
              <a:rPr lang="en"/>
              <a:t>User 5 commented that, if he was placed into battles against random people instead of friends, he would not have been motivated to use the application because it would simply not be fun</a:t>
            </a:r>
            <a:endParaRPr/>
          </a:p>
          <a:p>
            <a:pPr indent="0" lvl="0" marL="0" rtl="0" algn="l">
              <a:spcBef>
                <a:spcPts val="0"/>
              </a:spcBef>
              <a:spcAft>
                <a:spcPts val="0"/>
              </a:spcAft>
              <a:buNone/>
            </a:pPr>
            <a:r>
              <a:rPr lang="en"/>
              <a:t>This shows that our focus on social gamification prompted users to engage with our application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even though our study was smaller scale and not that long term, our results show promising signs that a socially gamified approach</a:t>
            </a:r>
            <a:br>
              <a:rPr lang="en"/>
            </a:br>
            <a:r>
              <a:rPr lang="en"/>
              <a:t>Can have a positive effect in the behavior of unsafe bikers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863633ad5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863633ad5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863633ad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863633ad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859c36836_9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859c36836_9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859c36836_9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859c36836_9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863633ad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863633ad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863633ad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863633ad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859c36836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859c36836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859c36836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859c36836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63633ad5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63633ad5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Our project takes this further, and offers a self-motivating and long-term solution with the addition of social gamification features.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859c36836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859c36836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863633ad5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863633ad5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863633ad5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4863633ad5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863633ad5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63633ad5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4863633ad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863633ad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863633ad5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863633ad5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863633ad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863633ad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863633ad5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4863633ad5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they’re pretty unsafe</a:t>
            </a:r>
            <a:endParaRPr/>
          </a:p>
          <a:p>
            <a:pPr indent="0" lvl="0" marL="0" rtl="0" algn="l">
              <a:spcBef>
                <a:spcPts val="0"/>
              </a:spcBef>
              <a:spcAft>
                <a:spcPts val="0"/>
              </a:spcAft>
              <a:buNone/>
            </a:pPr>
            <a:r>
              <a:rPr lang="en"/>
              <a:t>And we could see this in the data as well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4863633ad5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4863633ad5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data calculated</a:t>
            </a:r>
            <a:endParaRPr/>
          </a:p>
          <a:p>
            <a:pPr indent="0" lvl="0" marL="0" rtl="0" algn="l">
              <a:spcBef>
                <a:spcPts val="0"/>
              </a:spcBef>
              <a:spcAft>
                <a:spcPts val="0"/>
              </a:spcAft>
              <a:buNone/>
            </a:pPr>
            <a:r>
              <a:rPr lang="en"/>
              <a:t>From the graph see average of around 1.5 penalties for each session on day 1 and 2</a:t>
            </a:r>
            <a:endParaRPr/>
          </a:p>
          <a:p>
            <a:pPr indent="0" lvl="0" marL="0" rtl="0" algn="l">
              <a:spcBef>
                <a:spcPts val="0"/>
              </a:spcBef>
              <a:spcAft>
                <a:spcPts val="0"/>
              </a:spcAft>
              <a:buNone/>
            </a:pPr>
            <a:r>
              <a:rPr lang="en"/>
              <a:t>But as users started understanding the application better and what constituted unsafe biking behaviors </a:t>
            </a:r>
            <a:br>
              <a:rPr lang="en"/>
            </a:br>
            <a:r>
              <a:rPr lang="en"/>
              <a:t>We saw a decrease in the average number of penalties</a:t>
            </a:r>
            <a:endParaRPr/>
          </a:p>
          <a:p>
            <a:pPr indent="0" lvl="0" marL="0" rtl="0" algn="l">
              <a:spcBef>
                <a:spcPts val="0"/>
              </a:spcBef>
              <a:spcAft>
                <a:spcPts val="0"/>
              </a:spcAft>
              <a:buClr>
                <a:srgbClr val="000000"/>
              </a:buClr>
              <a:buSzPts val="1100"/>
              <a:buFont typeface="Arial"/>
              <a:buNone/>
            </a:pPr>
            <a:r>
              <a:rPr lang="en"/>
              <a:t>For example one user explained in his post interview, the app was penalizing him for what he previously thought was a safe speed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863633ad5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863633ad5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calcualted the changes for individual bikers</a:t>
            </a:r>
            <a:endParaRPr/>
          </a:p>
          <a:p>
            <a:pPr indent="0" lvl="0" marL="0" rtl="0" algn="l">
              <a:spcBef>
                <a:spcPts val="0"/>
              </a:spcBef>
              <a:spcAft>
                <a:spcPts val="0"/>
              </a:spcAft>
              <a:buNone/>
            </a:pPr>
            <a:r>
              <a:rPr lang="en"/>
              <a:t>Our safest biker saw a steady and substantial decrease as he used the application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59c36836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59c36836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detection,</a:t>
            </a:r>
            <a:r>
              <a:rPr lang="en"/>
              <a:t> through the survey we conducted for our midterm presentation, we managed to analyse the top reasons for bike accidents on campus, and decided to focus on detecting 6 unsafe biking habits that we could reliably detect using smartphones.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863633ad5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863633ad5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our most dangerous biker barely changed his behavior throughout the study period</a:t>
            </a:r>
            <a:br>
              <a:rPr lang="en"/>
            </a:br>
            <a:r>
              <a:rPr lang="en"/>
              <a:t>The incentives provided by the application were not enough to break his habit of listening to music and using his phone while biking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863633ad5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863633ad5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863633ad5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863633ad5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4863633ad5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4863633ad5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understand the flaws and merits of our application better</a:t>
            </a:r>
            <a:endParaRPr/>
          </a:p>
          <a:p>
            <a:pPr indent="0" lvl="0" marL="0" rtl="0" algn="l">
              <a:spcBef>
                <a:spcPts val="0"/>
              </a:spcBef>
              <a:spcAft>
                <a:spcPts val="0"/>
              </a:spcAft>
              <a:buNone/>
            </a:pPr>
            <a:r>
              <a:rPr lang="en"/>
              <a:t>We asked our participants in the post interview, what aspects of the application worked or did not work for them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863633ad5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863633ad5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as you can see, the comments were mixed</a:t>
            </a:r>
            <a:endParaRPr/>
          </a:p>
          <a:p>
            <a:pPr indent="0" lvl="0" marL="0" rtl="0" algn="l">
              <a:spcBef>
                <a:spcPts val="0"/>
              </a:spcBef>
              <a:spcAft>
                <a:spcPts val="0"/>
              </a:spcAft>
              <a:buNone/>
            </a:pPr>
            <a:r>
              <a:rPr lang="en"/>
              <a:t>From the post interviews and our user study, we have identified limitations and areas for improvement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863633ad5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4863633ad5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863633ad5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863633ad5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863633ad5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863633ad5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863633ad5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863633ad5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863633ad5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863633ad5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863633ad5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863633ad5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as we mentioned earlier on, we decided to add social gamification features to incentivize bad baikers to change their behaviors. </a:t>
            </a:r>
            <a:r>
              <a:rPr lang="en"/>
              <a:t> We were especially excited about this approach because (1) it hasn’t been done and (2) we found that KAIST has a unique social atmosphere which is heavily based around tight-knit friendship groups. By combining this finding with the 3 most popular game features amongst KAIST students we surveyed, we designed our app.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4863633ad5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63633ad5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863633ad5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4863633ad5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4863633ad5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4863633ad5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4863633ad5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4863633ad5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863633ad5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863633ad5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SpaceShip Battles where you’re given a spaceship and </a:t>
            </a:r>
            <a:endParaRPr/>
          </a:p>
          <a:p>
            <a:pPr indent="0" lvl="0" marL="0" rtl="0" algn="l">
              <a:spcBef>
                <a:spcPts val="0"/>
              </a:spcBef>
              <a:spcAft>
                <a:spcPts val="0"/>
              </a:spcAft>
              <a:buNone/>
            </a:pPr>
            <a:r>
              <a:rPr lang="en"/>
              <a:t>~ explain whole 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several features users wanted through our surveys…</a:t>
            </a:r>
            <a:endParaRPr/>
          </a:p>
          <a:p>
            <a:pPr indent="0" lvl="0" marL="0" rtl="0" algn="l">
              <a:spcBef>
                <a:spcPts val="0"/>
              </a:spcBef>
              <a:spcAft>
                <a:spcPts val="0"/>
              </a:spcAft>
              <a:buNone/>
            </a:pPr>
            <a:r>
              <a:rPr lang="en"/>
              <a:t>And here, we have achievements,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63633ad5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63633ad5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surveys and interviews we conducted, we found that many bad bikers lacked the incentive to change their behaviors. So we decided to motivate users through a socially gamified approach. We were especially excited about this approach because (1) it hasn’t been done and (2) we found that social interactions in KAIST were heavily based around tight-knit friendship groups. By combining this with the 3 most popular game features amongst KAIST students we surveyed, we designed our app.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59c36836_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59c36836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surveys and interviews we conducted, we found that many bad bikers lacked the incentive to change their behaviors. So we decided to motivate users through a socially gamified approach. We were especially excited about this approach because (1) it hasn’t been done and (2) we found that social interactions in KAIST were heavily based around tight-knit friendship groups. By combining this finding with the 3 most popular game features amongst KAIST students we surveyed, we designed our app.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863633ad5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863633ad5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our app, </a:t>
            </a:r>
            <a:r>
              <a:rPr lang="en"/>
              <a:t>we designed a space battle game which would have users invite and fight their friends using their own spaceships.(as you can see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Every time a user biked, depending on the number of dangerous aspects detected, he or she would be rewarded with a proportionate amount of energy, which could then be used to shoot at their friends’ battleships, to eventually destroy them. To discourage unsafe habits further, we made it so that consecutive unsafe bike rides would decrease the damage you could do with the same energy. </a:t>
            </a:r>
            <a:endParaRPr/>
          </a:p>
          <a:p>
            <a:pPr indent="-298450" lvl="0" marL="457200" rtl="0" algn="l">
              <a:spcBef>
                <a:spcPts val="0"/>
              </a:spcBef>
              <a:spcAft>
                <a:spcPts val="0"/>
              </a:spcAft>
              <a:buSzPts val="1100"/>
              <a:buChar char="-"/>
            </a:pPr>
            <a:r>
              <a:rPr lang="en"/>
              <a:t>By pitting them against their friends, we found that users were much more engaged and invested in the app compared to battling random users. We were also able to promote much more competition between friends.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Raleway"/>
              <a:buNone/>
              <a:defRPr sz="5200">
                <a:latin typeface="Raleway"/>
                <a:ea typeface="Raleway"/>
                <a:cs typeface="Raleway"/>
                <a:sym typeface="Raleway"/>
              </a:defRPr>
            </a:lvl1pPr>
            <a:lvl2pPr lvl="1" algn="ctr">
              <a:spcBef>
                <a:spcPts val="0"/>
              </a:spcBef>
              <a:spcAft>
                <a:spcPts val="0"/>
              </a:spcAft>
              <a:buSzPts val="5200"/>
              <a:buFont typeface="Raleway"/>
              <a:buNone/>
              <a:defRPr sz="5200">
                <a:latin typeface="Raleway"/>
                <a:ea typeface="Raleway"/>
                <a:cs typeface="Raleway"/>
                <a:sym typeface="Raleway"/>
              </a:defRPr>
            </a:lvl2pPr>
            <a:lvl3pPr lvl="2" algn="ctr">
              <a:spcBef>
                <a:spcPts val="0"/>
              </a:spcBef>
              <a:spcAft>
                <a:spcPts val="0"/>
              </a:spcAft>
              <a:buSzPts val="5200"/>
              <a:buFont typeface="Raleway"/>
              <a:buNone/>
              <a:defRPr sz="5200">
                <a:latin typeface="Raleway"/>
                <a:ea typeface="Raleway"/>
                <a:cs typeface="Raleway"/>
                <a:sym typeface="Raleway"/>
              </a:defRPr>
            </a:lvl3pPr>
            <a:lvl4pPr lvl="3" algn="ctr">
              <a:spcBef>
                <a:spcPts val="0"/>
              </a:spcBef>
              <a:spcAft>
                <a:spcPts val="0"/>
              </a:spcAft>
              <a:buSzPts val="5200"/>
              <a:buFont typeface="Raleway"/>
              <a:buNone/>
              <a:defRPr sz="5200">
                <a:latin typeface="Raleway"/>
                <a:ea typeface="Raleway"/>
                <a:cs typeface="Raleway"/>
                <a:sym typeface="Raleway"/>
              </a:defRPr>
            </a:lvl4pPr>
            <a:lvl5pPr lvl="4" algn="ctr">
              <a:spcBef>
                <a:spcPts val="0"/>
              </a:spcBef>
              <a:spcAft>
                <a:spcPts val="0"/>
              </a:spcAft>
              <a:buSzPts val="5200"/>
              <a:buFont typeface="Raleway"/>
              <a:buNone/>
              <a:defRPr sz="5200">
                <a:latin typeface="Raleway"/>
                <a:ea typeface="Raleway"/>
                <a:cs typeface="Raleway"/>
                <a:sym typeface="Raleway"/>
              </a:defRPr>
            </a:lvl5pPr>
            <a:lvl6pPr lvl="5" algn="ctr">
              <a:spcBef>
                <a:spcPts val="0"/>
              </a:spcBef>
              <a:spcAft>
                <a:spcPts val="0"/>
              </a:spcAft>
              <a:buSzPts val="5200"/>
              <a:buFont typeface="Raleway"/>
              <a:buNone/>
              <a:defRPr sz="5200">
                <a:latin typeface="Raleway"/>
                <a:ea typeface="Raleway"/>
                <a:cs typeface="Raleway"/>
                <a:sym typeface="Raleway"/>
              </a:defRPr>
            </a:lvl6pPr>
            <a:lvl7pPr lvl="6" algn="ctr">
              <a:spcBef>
                <a:spcPts val="0"/>
              </a:spcBef>
              <a:spcAft>
                <a:spcPts val="0"/>
              </a:spcAft>
              <a:buSzPts val="5200"/>
              <a:buFont typeface="Raleway"/>
              <a:buNone/>
              <a:defRPr sz="5200">
                <a:latin typeface="Raleway"/>
                <a:ea typeface="Raleway"/>
                <a:cs typeface="Raleway"/>
                <a:sym typeface="Raleway"/>
              </a:defRPr>
            </a:lvl7pPr>
            <a:lvl8pPr lvl="7" algn="ctr">
              <a:spcBef>
                <a:spcPts val="0"/>
              </a:spcBef>
              <a:spcAft>
                <a:spcPts val="0"/>
              </a:spcAft>
              <a:buSzPts val="5200"/>
              <a:buFont typeface="Raleway"/>
              <a:buNone/>
              <a:defRPr sz="5200">
                <a:latin typeface="Raleway"/>
                <a:ea typeface="Raleway"/>
                <a:cs typeface="Raleway"/>
                <a:sym typeface="Raleway"/>
              </a:defRPr>
            </a:lvl8pPr>
            <a:lvl9pPr lvl="8" algn="ctr">
              <a:spcBef>
                <a:spcPts val="0"/>
              </a:spcBef>
              <a:spcAft>
                <a:spcPts val="0"/>
              </a:spcAft>
              <a:buSzPts val="5200"/>
              <a:buFont typeface="Raleway"/>
              <a:buNone/>
              <a:defRPr sz="5200">
                <a:latin typeface="Raleway"/>
                <a:ea typeface="Raleway"/>
                <a:cs typeface="Raleway"/>
                <a:sym typeface="Raleway"/>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Raleway"/>
              <a:buNone/>
              <a:defRPr sz="2800">
                <a:latin typeface="Raleway"/>
                <a:ea typeface="Raleway"/>
                <a:cs typeface="Raleway"/>
                <a:sym typeface="Raleway"/>
              </a:defRPr>
            </a:lvl1pPr>
            <a:lvl2pPr lvl="1" algn="ctr">
              <a:lnSpc>
                <a:spcPct val="100000"/>
              </a:lnSpc>
              <a:spcBef>
                <a:spcPts val="0"/>
              </a:spcBef>
              <a:spcAft>
                <a:spcPts val="0"/>
              </a:spcAft>
              <a:buSzPts val="2800"/>
              <a:buFont typeface="Raleway"/>
              <a:buNone/>
              <a:defRPr sz="2800">
                <a:latin typeface="Raleway"/>
                <a:ea typeface="Raleway"/>
                <a:cs typeface="Raleway"/>
                <a:sym typeface="Raleway"/>
              </a:defRPr>
            </a:lvl2pPr>
            <a:lvl3pPr lvl="2" algn="ctr">
              <a:lnSpc>
                <a:spcPct val="100000"/>
              </a:lnSpc>
              <a:spcBef>
                <a:spcPts val="0"/>
              </a:spcBef>
              <a:spcAft>
                <a:spcPts val="0"/>
              </a:spcAft>
              <a:buSzPts val="2800"/>
              <a:buFont typeface="Raleway"/>
              <a:buNone/>
              <a:defRPr sz="2800">
                <a:latin typeface="Raleway"/>
                <a:ea typeface="Raleway"/>
                <a:cs typeface="Raleway"/>
                <a:sym typeface="Raleway"/>
              </a:defRPr>
            </a:lvl3pPr>
            <a:lvl4pPr lvl="3" algn="ctr">
              <a:lnSpc>
                <a:spcPct val="100000"/>
              </a:lnSpc>
              <a:spcBef>
                <a:spcPts val="0"/>
              </a:spcBef>
              <a:spcAft>
                <a:spcPts val="0"/>
              </a:spcAft>
              <a:buSzPts val="2800"/>
              <a:buFont typeface="Raleway"/>
              <a:buNone/>
              <a:defRPr sz="2800">
                <a:latin typeface="Raleway"/>
                <a:ea typeface="Raleway"/>
                <a:cs typeface="Raleway"/>
                <a:sym typeface="Raleway"/>
              </a:defRPr>
            </a:lvl4pPr>
            <a:lvl5pPr lvl="4" algn="ctr">
              <a:lnSpc>
                <a:spcPct val="100000"/>
              </a:lnSpc>
              <a:spcBef>
                <a:spcPts val="0"/>
              </a:spcBef>
              <a:spcAft>
                <a:spcPts val="0"/>
              </a:spcAft>
              <a:buSzPts val="2800"/>
              <a:buFont typeface="Raleway"/>
              <a:buNone/>
              <a:defRPr sz="2800">
                <a:latin typeface="Raleway"/>
                <a:ea typeface="Raleway"/>
                <a:cs typeface="Raleway"/>
                <a:sym typeface="Raleway"/>
              </a:defRPr>
            </a:lvl5pPr>
            <a:lvl6pPr lvl="5" algn="ctr">
              <a:lnSpc>
                <a:spcPct val="100000"/>
              </a:lnSpc>
              <a:spcBef>
                <a:spcPts val="0"/>
              </a:spcBef>
              <a:spcAft>
                <a:spcPts val="0"/>
              </a:spcAft>
              <a:buSzPts val="2800"/>
              <a:buFont typeface="Raleway"/>
              <a:buNone/>
              <a:defRPr sz="2800">
                <a:latin typeface="Raleway"/>
                <a:ea typeface="Raleway"/>
                <a:cs typeface="Raleway"/>
                <a:sym typeface="Raleway"/>
              </a:defRPr>
            </a:lvl6pPr>
            <a:lvl7pPr lvl="6" algn="ctr">
              <a:lnSpc>
                <a:spcPct val="100000"/>
              </a:lnSpc>
              <a:spcBef>
                <a:spcPts val="0"/>
              </a:spcBef>
              <a:spcAft>
                <a:spcPts val="0"/>
              </a:spcAft>
              <a:buSzPts val="2800"/>
              <a:buFont typeface="Raleway"/>
              <a:buNone/>
              <a:defRPr sz="2800">
                <a:latin typeface="Raleway"/>
                <a:ea typeface="Raleway"/>
                <a:cs typeface="Raleway"/>
                <a:sym typeface="Raleway"/>
              </a:defRPr>
            </a:lvl7pPr>
            <a:lvl8pPr lvl="7" algn="ctr">
              <a:lnSpc>
                <a:spcPct val="100000"/>
              </a:lnSpc>
              <a:spcBef>
                <a:spcPts val="0"/>
              </a:spcBef>
              <a:spcAft>
                <a:spcPts val="0"/>
              </a:spcAft>
              <a:buSzPts val="2800"/>
              <a:buFont typeface="Raleway"/>
              <a:buNone/>
              <a:defRPr sz="2800">
                <a:latin typeface="Raleway"/>
                <a:ea typeface="Raleway"/>
                <a:cs typeface="Raleway"/>
                <a:sym typeface="Raleway"/>
              </a:defRPr>
            </a:lvl8pPr>
            <a:lvl9pPr lvl="8" algn="ctr">
              <a:lnSpc>
                <a:spcPct val="100000"/>
              </a:lnSpc>
              <a:spcBef>
                <a:spcPts val="0"/>
              </a:spcBef>
              <a:spcAft>
                <a:spcPts val="0"/>
              </a:spcAft>
              <a:buSzPts val="2800"/>
              <a:buFont typeface="Raleway"/>
              <a:buNone/>
              <a:defRPr sz="2800">
                <a:latin typeface="Raleway"/>
                <a:ea typeface="Raleway"/>
                <a:cs typeface="Raleway"/>
                <a:sym typeface="Raleway"/>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gif"/><Relationship Id="rId7" Type="http://schemas.openxmlformats.org/officeDocument/2006/relationships/image" Target="../media/image22.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48.gif"/><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50.png"/><Relationship Id="rId7" Type="http://schemas.openxmlformats.org/officeDocument/2006/relationships/image" Target="../media/image29.png"/><Relationship Id="rId8"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Uv5_YvfRMQ8"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3.png"/><Relationship Id="rId13" Type="http://schemas.openxmlformats.org/officeDocument/2006/relationships/image" Target="../media/image37.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32.png"/><Relationship Id="rId9" Type="http://schemas.openxmlformats.org/officeDocument/2006/relationships/image" Target="../media/image24.png"/><Relationship Id="rId14" Type="http://schemas.openxmlformats.org/officeDocument/2006/relationships/image" Target="../media/image46.png"/><Relationship Id="rId5" Type="http://schemas.openxmlformats.org/officeDocument/2006/relationships/image" Target="../media/image28.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image" Target="../media/image56.png"/><Relationship Id="rId7" Type="http://schemas.openxmlformats.org/officeDocument/2006/relationships/image" Target="../media/image28.png"/><Relationship Id="rId8"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image" Target="../media/image56.png"/><Relationship Id="rId7" Type="http://schemas.openxmlformats.org/officeDocument/2006/relationships/image" Target="../media/image28.png"/><Relationship Id="rId8"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drive.google.com/file/d/1KT8-qrBOHNlWjnT_qRNUzhvVwDtaKrJu/view"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drive.google.com/file/d/1DtnLnCwR5P4mcR8yCHabYow1EG1pDH3j/view" TargetMode="Externa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3.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gif"/><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00927" y="744575"/>
            <a:ext cx="68313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Bike Safety through Social Gamification</a:t>
            </a:r>
            <a:endParaRPr/>
          </a:p>
        </p:txBody>
      </p:sp>
      <p:sp>
        <p:nvSpPr>
          <p:cNvPr id="55" name="Google Shape;55;p13"/>
          <p:cNvSpPr txBox="1"/>
          <p:nvPr>
            <p:ph idx="1" type="subTitle"/>
          </p:nvPr>
        </p:nvSpPr>
        <p:spPr>
          <a:xfrm>
            <a:off x="1361850" y="2859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Herald</a:t>
            </a:r>
            <a:endParaRPr/>
          </a:p>
          <a:p>
            <a:pPr indent="0" lvl="0" marL="0" rtl="0" algn="ctr">
              <a:spcBef>
                <a:spcPts val="0"/>
              </a:spcBef>
              <a:spcAft>
                <a:spcPts val="0"/>
              </a:spcAft>
              <a:buNone/>
            </a:pPr>
            <a:r>
              <a:rPr lang="en"/>
              <a:t>&amp; Prof. Sung Ju Lee</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7" name="Google Shape;57;p13"/>
          <p:cNvPicPr preferRelativeResize="0"/>
          <p:nvPr/>
        </p:nvPicPr>
        <p:blipFill>
          <a:blip r:embed="rId3">
            <a:alphaModFix/>
          </a:blip>
          <a:stretch>
            <a:fillRect/>
          </a:stretch>
        </p:blipFill>
        <p:spPr>
          <a:xfrm rot="-121">
            <a:off x="664495" y="2003924"/>
            <a:ext cx="1453550" cy="1453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171" name="Google Shape;171;p22"/>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172" name="Google Shape;172;p22"/>
          <p:cNvPicPr preferRelativeResize="0"/>
          <p:nvPr/>
        </p:nvPicPr>
        <p:blipFill>
          <a:blip r:embed="rId3">
            <a:alphaModFix/>
          </a:blip>
          <a:stretch>
            <a:fillRect/>
          </a:stretch>
        </p:blipFill>
        <p:spPr>
          <a:xfrm>
            <a:off x="272238" y="565300"/>
            <a:ext cx="936800" cy="936800"/>
          </a:xfrm>
          <a:prstGeom prst="rect">
            <a:avLst/>
          </a:prstGeom>
          <a:noFill/>
          <a:ln>
            <a:noFill/>
          </a:ln>
        </p:spPr>
      </p:pic>
      <p:cxnSp>
        <p:nvCxnSpPr>
          <p:cNvPr id="173" name="Google Shape;173;p22"/>
          <p:cNvCxnSpPr/>
          <p:nvPr/>
        </p:nvCxnSpPr>
        <p:spPr>
          <a:xfrm>
            <a:off x="546725" y="2063900"/>
            <a:ext cx="300" cy="738000"/>
          </a:xfrm>
          <a:prstGeom prst="straightConnector1">
            <a:avLst/>
          </a:prstGeom>
          <a:noFill/>
          <a:ln cap="flat" cmpd="sng" w="28575">
            <a:solidFill>
              <a:srgbClr val="FFFFFF"/>
            </a:solidFill>
            <a:prstDash val="solid"/>
            <a:round/>
            <a:headEnd len="med" w="med" type="none"/>
            <a:tailEnd len="med" w="med" type="triangle"/>
          </a:ln>
        </p:spPr>
      </p:cxnSp>
      <p:sp>
        <p:nvSpPr>
          <p:cNvPr id="174" name="Google Shape;174;p22"/>
          <p:cNvSpPr txBox="1"/>
          <p:nvPr/>
        </p:nvSpPr>
        <p:spPr>
          <a:xfrm>
            <a:off x="64054" y="1616700"/>
            <a:ext cx="1798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Invite Friends</a:t>
            </a:r>
            <a:endParaRPr i="1" sz="2000">
              <a:solidFill>
                <a:srgbClr val="FFFFFF"/>
              </a:solidFill>
              <a:latin typeface="Helvetica Neue"/>
              <a:ea typeface="Helvetica Neue"/>
              <a:cs typeface="Helvetica Neue"/>
              <a:sym typeface="Helvetica Neue"/>
            </a:endParaRPr>
          </a:p>
        </p:txBody>
      </p:sp>
      <p:pic>
        <p:nvPicPr>
          <p:cNvPr id="175" name="Google Shape;175;p22"/>
          <p:cNvPicPr preferRelativeResize="0"/>
          <p:nvPr/>
        </p:nvPicPr>
        <p:blipFill>
          <a:blip r:embed="rId4">
            <a:alphaModFix/>
          </a:blip>
          <a:stretch>
            <a:fillRect/>
          </a:stretch>
        </p:blipFill>
        <p:spPr>
          <a:xfrm>
            <a:off x="109950" y="3088550"/>
            <a:ext cx="936800" cy="936800"/>
          </a:xfrm>
          <a:prstGeom prst="rect">
            <a:avLst/>
          </a:prstGeom>
          <a:noFill/>
          <a:ln>
            <a:noFill/>
          </a:ln>
        </p:spPr>
      </p:pic>
      <p:pic>
        <p:nvPicPr>
          <p:cNvPr id="176" name="Google Shape;176;p22"/>
          <p:cNvPicPr preferRelativeResize="0"/>
          <p:nvPr/>
        </p:nvPicPr>
        <p:blipFill>
          <a:blip r:embed="rId5">
            <a:alphaModFix/>
          </a:blip>
          <a:stretch>
            <a:fillRect/>
          </a:stretch>
        </p:blipFill>
        <p:spPr>
          <a:xfrm>
            <a:off x="4579625" y="491787"/>
            <a:ext cx="4467900" cy="4159925"/>
          </a:xfrm>
          <a:prstGeom prst="rect">
            <a:avLst/>
          </a:prstGeom>
          <a:noFill/>
          <a:ln>
            <a:noFill/>
          </a:ln>
        </p:spPr>
      </p:pic>
      <p:pic>
        <p:nvPicPr>
          <p:cNvPr id="177" name="Google Shape;177;p22"/>
          <p:cNvPicPr preferRelativeResize="0"/>
          <p:nvPr/>
        </p:nvPicPr>
        <p:blipFill rotWithShape="1">
          <a:blip r:embed="rId6">
            <a:alphaModFix/>
          </a:blip>
          <a:srcRect b="6041" l="6850" r="5322" t="0"/>
          <a:stretch/>
        </p:blipFill>
        <p:spPr>
          <a:xfrm>
            <a:off x="5840350" y="712763"/>
            <a:ext cx="1946475" cy="377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183" name="Google Shape;183;p23"/>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184" name="Google Shape;184;p23"/>
          <p:cNvPicPr preferRelativeResize="0"/>
          <p:nvPr/>
        </p:nvPicPr>
        <p:blipFill>
          <a:blip r:embed="rId3">
            <a:alphaModFix/>
          </a:blip>
          <a:stretch>
            <a:fillRect/>
          </a:stretch>
        </p:blipFill>
        <p:spPr>
          <a:xfrm>
            <a:off x="272238" y="565300"/>
            <a:ext cx="936800" cy="936800"/>
          </a:xfrm>
          <a:prstGeom prst="rect">
            <a:avLst/>
          </a:prstGeom>
          <a:noFill/>
          <a:ln>
            <a:noFill/>
          </a:ln>
        </p:spPr>
      </p:pic>
      <p:cxnSp>
        <p:nvCxnSpPr>
          <p:cNvPr id="185" name="Google Shape;185;p23"/>
          <p:cNvCxnSpPr/>
          <p:nvPr/>
        </p:nvCxnSpPr>
        <p:spPr>
          <a:xfrm>
            <a:off x="546725" y="2063900"/>
            <a:ext cx="300" cy="738000"/>
          </a:xfrm>
          <a:prstGeom prst="straightConnector1">
            <a:avLst/>
          </a:prstGeom>
          <a:noFill/>
          <a:ln cap="flat" cmpd="sng" w="28575">
            <a:solidFill>
              <a:srgbClr val="FFFFFF"/>
            </a:solidFill>
            <a:prstDash val="solid"/>
            <a:round/>
            <a:headEnd len="med" w="med" type="none"/>
            <a:tailEnd len="med" w="med" type="triangle"/>
          </a:ln>
        </p:spPr>
      </p:cxnSp>
      <p:sp>
        <p:nvSpPr>
          <p:cNvPr id="186" name="Google Shape;186;p23"/>
          <p:cNvSpPr txBox="1"/>
          <p:nvPr/>
        </p:nvSpPr>
        <p:spPr>
          <a:xfrm>
            <a:off x="64054" y="1616700"/>
            <a:ext cx="1798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Invite Friends</a:t>
            </a:r>
            <a:endParaRPr i="1" sz="2000">
              <a:solidFill>
                <a:srgbClr val="FFFFFF"/>
              </a:solidFill>
              <a:latin typeface="Helvetica Neue"/>
              <a:ea typeface="Helvetica Neue"/>
              <a:cs typeface="Helvetica Neue"/>
              <a:sym typeface="Helvetica Neue"/>
            </a:endParaRPr>
          </a:p>
        </p:txBody>
      </p:sp>
      <p:pic>
        <p:nvPicPr>
          <p:cNvPr id="187" name="Google Shape;187;p23"/>
          <p:cNvPicPr preferRelativeResize="0"/>
          <p:nvPr/>
        </p:nvPicPr>
        <p:blipFill>
          <a:blip r:embed="rId4">
            <a:alphaModFix/>
          </a:blip>
          <a:stretch>
            <a:fillRect/>
          </a:stretch>
        </p:blipFill>
        <p:spPr>
          <a:xfrm>
            <a:off x="109950" y="3088550"/>
            <a:ext cx="936800" cy="936800"/>
          </a:xfrm>
          <a:prstGeom prst="rect">
            <a:avLst/>
          </a:prstGeom>
          <a:noFill/>
          <a:ln>
            <a:noFill/>
          </a:ln>
        </p:spPr>
      </p:pic>
      <p:cxnSp>
        <p:nvCxnSpPr>
          <p:cNvPr id="188" name="Google Shape;188;p23"/>
          <p:cNvCxnSpPr/>
          <p:nvPr/>
        </p:nvCxnSpPr>
        <p:spPr>
          <a:xfrm flipH="1" rot="10800000">
            <a:off x="1172575" y="3604946"/>
            <a:ext cx="397500" cy="1800"/>
          </a:xfrm>
          <a:prstGeom prst="straightConnector1">
            <a:avLst/>
          </a:prstGeom>
          <a:noFill/>
          <a:ln cap="flat" cmpd="sng" w="28575">
            <a:solidFill>
              <a:srgbClr val="FFFFFF"/>
            </a:solidFill>
            <a:prstDash val="solid"/>
            <a:round/>
            <a:headEnd len="med" w="med" type="none"/>
            <a:tailEnd len="med" w="med" type="triangle"/>
          </a:ln>
        </p:spPr>
      </p:cxnSp>
      <p:pic>
        <p:nvPicPr>
          <p:cNvPr id="189" name="Google Shape;189;p23"/>
          <p:cNvPicPr preferRelativeResize="0"/>
          <p:nvPr/>
        </p:nvPicPr>
        <p:blipFill>
          <a:blip r:embed="rId5">
            <a:alphaModFix/>
          </a:blip>
          <a:stretch>
            <a:fillRect/>
          </a:stretch>
        </p:blipFill>
        <p:spPr>
          <a:xfrm>
            <a:off x="1797288" y="3145713"/>
            <a:ext cx="985700" cy="985700"/>
          </a:xfrm>
          <a:prstGeom prst="rect">
            <a:avLst/>
          </a:prstGeom>
          <a:noFill/>
          <a:ln>
            <a:noFill/>
          </a:ln>
        </p:spPr>
      </p:pic>
      <p:pic>
        <p:nvPicPr>
          <p:cNvPr id="190" name="Google Shape;190;p23"/>
          <p:cNvPicPr preferRelativeResize="0"/>
          <p:nvPr/>
        </p:nvPicPr>
        <p:blipFill>
          <a:blip r:embed="rId6">
            <a:alphaModFix/>
          </a:blip>
          <a:stretch>
            <a:fillRect/>
          </a:stretch>
        </p:blipFill>
        <p:spPr>
          <a:xfrm>
            <a:off x="4579625" y="491787"/>
            <a:ext cx="4467900" cy="4159925"/>
          </a:xfrm>
          <a:prstGeom prst="rect">
            <a:avLst/>
          </a:prstGeom>
          <a:noFill/>
          <a:ln>
            <a:noFill/>
          </a:ln>
        </p:spPr>
      </p:pic>
      <p:pic>
        <p:nvPicPr>
          <p:cNvPr id="191" name="Google Shape;191;p23"/>
          <p:cNvPicPr preferRelativeResize="0"/>
          <p:nvPr/>
        </p:nvPicPr>
        <p:blipFill rotWithShape="1">
          <a:blip r:embed="rId7">
            <a:alphaModFix/>
          </a:blip>
          <a:srcRect b="6041" l="6850" r="5322" t="0"/>
          <a:stretch/>
        </p:blipFill>
        <p:spPr>
          <a:xfrm>
            <a:off x="5840350" y="712763"/>
            <a:ext cx="1946475" cy="377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197" name="Google Shape;197;p24"/>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198" name="Google Shape;198;p24"/>
          <p:cNvPicPr preferRelativeResize="0"/>
          <p:nvPr/>
        </p:nvPicPr>
        <p:blipFill>
          <a:blip r:embed="rId3">
            <a:alphaModFix/>
          </a:blip>
          <a:stretch>
            <a:fillRect/>
          </a:stretch>
        </p:blipFill>
        <p:spPr>
          <a:xfrm>
            <a:off x="272238" y="565300"/>
            <a:ext cx="936800" cy="936800"/>
          </a:xfrm>
          <a:prstGeom prst="rect">
            <a:avLst/>
          </a:prstGeom>
          <a:noFill/>
          <a:ln>
            <a:noFill/>
          </a:ln>
        </p:spPr>
      </p:pic>
      <p:cxnSp>
        <p:nvCxnSpPr>
          <p:cNvPr id="199" name="Google Shape;199;p24"/>
          <p:cNvCxnSpPr/>
          <p:nvPr/>
        </p:nvCxnSpPr>
        <p:spPr>
          <a:xfrm>
            <a:off x="546725" y="2063900"/>
            <a:ext cx="300" cy="738000"/>
          </a:xfrm>
          <a:prstGeom prst="straightConnector1">
            <a:avLst/>
          </a:prstGeom>
          <a:noFill/>
          <a:ln cap="flat" cmpd="sng" w="28575">
            <a:solidFill>
              <a:srgbClr val="FFFFFF"/>
            </a:solidFill>
            <a:prstDash val="solid"/>
            <a:round/>
            <a:headEnd len="med" w="med" type="none"/>
            <a:tailEnd len="med" w="med" type="triangle"/>
          </a:ln>
        </p:spPr>
      </p:cxnSp>
      <p:sp>
        <p:nvSpPr>
          <p:cNvPr id="200" name="Google Shape;200;p24"/>
          <p:cNvSpPr txBox="1"/>
          <p:nvPr/>
        </p:nvSpPr>
        <p:spPr>
          <a:xfrm>
            <a:off x="64054" y="1616700"/>
            <a:ext cx="1798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Invite Friends</a:t>
            </a:r>
            <a:endParaRPr i="1" sz="2000">
              <a:solidFill>
                <a:srgbClr val="FFFFFF"/>
              </a:solidFill>
              <a:latin typeface="Helvetica Neue"/>
              <a:ea typeface="Helvetica Neue"/>
              <a:cs typeface="Helvetica Neue"/>
              <a:sym typeface="Helvetica Neue"/>
            </a:endParaRPr>
          </a:p>
        </p:txBody>
      </p:sp>
      <p:pic>
        <p:nvPicPr>
          <p:cNvPr id="201" name="Google Shape;201;p24"/>
          <p:cNvPicPr preferRelativeResize="0"/>
          <p:nvPr/>
        </p:nvPicPr>
        <p:blipFill>
          <a:blip r:embed="rId4">
            <a:alphaModFix/>
          </a:blip>
          <a:stretch>
            <a:fillRect/>
          </a:stretch>
        </p:blipFill>
        <p:spPr>
          <a:xfrm>
            <a:off x="109950" y="3088550"/>
            <a:ext cx="936800" cy="936800"/>
          </a:xfrm>
          <a:prstGeom prst="rect">
            <a:avLst/>
          </a:prstGeom>
          <a:noFill/>
          <a:ln>
            <a:noFill/>
          </a:ln>
        </p:spPr>
      </p:pic>
      <p:cxnSp>
        <p:nvCxnSpPr>
          <p:cNvPr id="202" name="Google Shape;202;p24"/>
          <p:cNvCxnSpPr/>
          <p:nvPr/>
        </p:nvCxnSpPr>
        <p:spPr>
          <a:xfrm flipH="1" rot="10800000">
            <a:off x="1172575" y="3604946"/>
            <a:ext cx="397500" cy="1800"/>
          </a:xfrm>
          <a:prstGeom prst="straightConnector1">
            <a:avLst/>
          </a:prstGeom>
          <a:noFill/>
          <a:ln cap="flat" cmpd="sng" w="28575">
            <a:solidFill>
              <a:srgbClr val="FFFFFF"/>
            </a:solidFill>
            <a:prstDash val="solid"/>
            <a:round/>
            <a:headEnd len="med" w="med" type="none"/>
            <a:tailEnd len="med" w="med" type="triangle"/>
          </a:ln>
        </p:spPr>
      </p:cxnSp>
      <p:cxnSp>
        <p:nvCxnSpPr>
          <p:cNvPr id="203" name="Google Shape;203;p24"/>
          <p:cNvCxnSpPr/>
          <p:nvPr/>
        </p:nvCxnSpPr>
        <p:spPr>
          <a:xfrm flipH="1" rot="10800000">
            <a:off x="3010200" y="3604946"/>
            <a:ext cx="397500" cy="1800"/>
          </a:xfrm>
          <a:prstGeom prst="straightConnector1">
            <a:avLst/>
          </a:prstGeom>
          <a:noFill/>
          <a:ln cap="flat" cmpd="sng" w="28575">
            <a:solidFill>
              <a:srgbClr val="FFFFFF"/>
            </a:solidFill>
            <a:prstDash val="solid"/>
            <a:round/>
            <a:headEnd len="med" w="med" type="none"/>
            <a:tailEnd len="med" w="med" type="triangle"/>
          </a:ln>
        </p:spPr>
      </p:cxnSp>
      <p:pic>
        <p:nvPicPr>
          <p:cNvPr id="204" name="Google Shape;204;p24"/>
          <p:cNvPicPr preferRelativeResize="0"/>
          <p:nvPr/>
        </p:nvPicPr>
        <p:blipFill>
          <a:blip r:embed="rId5">
            <a:alphaModFix/>
          </a:blip>
          <a:stretch>
            <a:fillRect/>
          </a:stretch>
        </p:blipFill>
        <p:spPr>
          <a:xfrm rot="-5400000">
            <a:off x="3373125" y="3090013"/>
            <a:ext cx="985700" cy="985700"/>
          </a:xfrm>
          <a:prstGeom prst="rect">
            <a:avLst/>
          </a:prstGeom>
          <a:noFill/>
          <a:ln>
            <a:noFill/>
          </a:ln>
        </p:spPr>
      </p:pic>
      <p:pic>
        <p:nvPicPr>
          <p:cNvPr id="205" name="Google Shape;205;p24"/>
          <p:cNvPicPr preferRelativeResize="0"/>
          <p:nvPr/>
        </p:nvPicPr>
        <p:blipFill>
          <a:blip r:embed="rId6">
            <a:alphaModFix/>
          </a:blip>
          <a:stretch>
            <a:fillRect/>
          </a:stretch>
        </p:blipFill>
        <p:spPr>
          <a:xfrm>
            <a:off x="1797288" y="3145713"/>
            <a:ext cx="985700" cy="985700"/>
          </a:xfrm>
          <a:prstGeom prst="rect">
            <a:avLst/>
          </a:prstGeom>
          <a:noFill/>
          <a:ln>
            <a:noFill/>
          </a:ln>
        </p:spPr>
      </p:pic>
      <p:pic>
        <p:nvPicPr>
          <p:cNvPr id="206" name="Google Shape;206;p24"/>
          <p:cNvPicPr preferRelativeResize="0"/>
          <p:nvPr/>
        </p:nvPicPr>
        <p:blipFill>
          <a:blip r:embed="rId7">
            <a:alphaModFix/>
          </a:blip>
          <a:stretch>
            <a:fillRect/>
          </a:stretch>
        </p:blipFill>
        <p:spPr>
          <a:xfrm>
            <a:off x="4579625" y="491787"/>
            <a:ext cx="4467900" cy="4159925"/>
          </a:xfrm>
          <a:prstGeom prst="rect">
            <a:avLst/>
          </a:prstGeom>
          <a:noFill/>
          <a:ln>
            <a:noFill/>
          </a:ln>
        </p:spPr>
      </p:pic>
      <p:pic>
        <p:nvPicPr>
          <p:cNvPr id="207" name="Google Shape;207;p24"/>
          <p:cNvPicPr preferRelativeResize="0"/>
          <p:nvPr/>
        </p:nvPicPr>
        <p:blipFill rotWithShape="1">
          <a:blip r:embed="rId8">
            <a:alphaModFix/>
          </a:blip>
          <a:srcRect b="6041" l="6850" r="5322" t="0"/>
          <a:stretch/>
        </p:blipFill>
        <p:spPr>
          <a:xfrm>
            <a:off x="5840350" y="712763"/>
            <a:ext cx="1946475" cy="377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213" name="Google Shape;213;p25"/>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214" name="Google Shape;214;p25"/>
          <p:cNvPicPr preferRelativeResize="0"/>
          <p:nvPr/>
        </p:nvPicPr>
        <p:blipFill>
          <a:blip r:embed="rId3">
            <a:alphaModFix/>
          </a:blip>
          <a:stretch>
            <a:fillRect/>
          </a:stretch>
        </p:blipFill>
        <p:spPr>
          <a:xfrm>
            <a:off x="2914113" y="626675"/>
            <a:ext cx="936800" cy="936800"/>
          </a:xfrm>
          <a:prstGeom prst="rect">
            <a:avLst/>
          </a:prstGeom>
          <a:noFill/>
          <a:ln>
            <a:noFill/>
          </a:ln>
        </p:spPr>
      </p:pic>
      <p:pic>
        <p:nvPicPr>
          <p:cNvPr id="215" name="Google Shape;215;p25"/>
          <p:cNvPicPr preferRelativeResize="0"/>
          <p:nvPr/>
        </p:nvPicPr>
        <p:blipFill>
          <a:blip r:embed="rId4">
            <a:alphaModFix/>
          </a:blip>
          <a:stretch>
            <a:fillRect/>
          </a:stretch>
        </p:blipFill>
        <p:spPr>
          <a:xfrm>
            <a:off x="272238" y="565300"/>
            <a:ext cx="936800" cy="936800"/>
          </a:xfrm>
          <a:prstGeom prst="rect">
            <a:avLst/>
          </a:prstGeom>
          <a:noFill/>
          <a:ln>
            <a:noFill/>
          </a:ln>
        </p:spPr>
      </p:pic>
      <p:cxnSp>
        <p:nvCxnSpPr>
          <p:cNvPr id="216" name="Google Shape;216;p25"/>
          <p:cNvCxnSpPr/>
          <p:nvPr/>
        </p:nvCxnSpPr>
        <p:spPr>
          <a:xfrm>
            <a:off x="546725" y="2063900"/>
            <a:ext cx="300" cy="738000"/>
          </a:xfrm>
          <a:prstGeom prst="straightConnector1">
            <a:avLst/>
          </a:prstGeom>
          <a:noFill/>
          <a:ln cap="flat" cmpd="sng" w="28575">
            <a:solidFill>
              <a:srgbClr val="FFFFFF"/>
            </a:solidFill>
            <a:prstDash val="solid"/>
            <a:round/>
            <a:headEnd len="med" w="med" type="none"/>
            <a:tailEnd len="med" w="med" type="triangle"/>
          </a:ln>
        </p:spPr>
      </p:cxnSp>
      <p:sp>
        <p:nvSpPr>
          <p:cNvPr id="217" name="Google Shape;217;p25"/>
          <p:cNvSpPr txBox="1"/>
          <p:nvPr/>
        </p:nvSpPr>
        <p:spPr>
          <a:xfrm>
            <a:off x="64054" y="1616700"/>
            <a:ext cx="1798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Invite Friends</a:t>
            </a:r>
            <a:endParaRPr i="1" sz="2000">
              <a:solidFill>
                <a:srgbClr val="FFFFFF"/>
              </a:solidFill>
              <a:latin typeface="Helvetica Neue"/>
              <a:ea typeface="Helvetica Neue"/>
              <a:cs typeface="Helvetica Neue"/>
              <a:sym typeface="Helvetica Neue"/>
            </a:endParaRPr>
          </a:p>
        </p:txBody>
      </p:sp>
      <p:sp>
        <p:nvSpPr>
          <p:cNvPr id="218" name="Google Shape;218;p25"/>
          <p:cNvSpPr txBox="1"/>
          <p:nvPr/>
        </p:nvSpPr>
        <p:spPr>
          <a:xfrm>
            <a:off x="2352975" y="1616700"/>
            <a:ext cx="22101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Destroy Friends</a:t>
            </a:r>
            <a:endParaRPr i="1" sz="2000">
              <a:solidFill>
                <a:srgbClr val="FFFFFF"/>
              </a:solidFill>
              <a:latin typeface="Helvetica Neue"/>
              <a:ea typeface="Helvetica Neue"/>
              <a:cs typeface="Helvetica Neue"/>
              <a:sym typeface="Helvetica Neue"/>
            </a:endParaRPr>
          </a:p>
        </p:txBody>
      </p:sp>
      <p:cxnSp>
        <p:nvCxnSpPr>
          <p:cNvPr id="219" name="Google Shape;219;p25"/>
          <p:cNvCxnSpPr/>
          <p:nvPr/>
        </p:nvCxnSpPr>
        <p:spPr>
          <a:xfrm rot="10800000">
            <a:off x="3858525" y="2063900"/>
            <a:ext cx="300" cy="738000"/>
          </a:xfrm>
          <a:prstGeom prst="straightConnector1">
            <a:avLst/>
          </a:prstGeom>
          <a:noFill/>
          <a:ln cap="flat" cmpd="sng" w="28575">
            <a:solidFill>
              <a:srgbClr val="FFFFFF"/>
            </a:solidFill>
            <a:prstDash val="solid"/>
            <a:round/>
            <a:headEnd len="med" w="med" type="none"/>
            <a:tailEnd len="med" w="med" type="triangle"/>
          </a:ln>
        </p:spPr>
      </p:cxnSp>
      <p:pic>
        <p:nvPicPr>
          <p:cNvPr id="220" name="Google Shape;220;p25"/>
          <p:cNvPicPr preferRelativeResize="0"/>
          <p:nvPr/>
        </p:nvPicPr>
        <p:blipFill>
          <a:blip r:embed="rId5">
            <a:alphaModFix/>
          </a:blip>
          <a:stretch>
            <a:fillRect/>
          </a:stretch>
        </p:blipFill>
        <p:spPr>
          <a:xfrm>
            <a:off x="4579625" y="491787"/>
            <a:ext cx="4467900" cy="4159925"/>
          </a:xfrm>
          <a:prstGeom prst="rect">
            <a:avLst/>
          </a:prstGeom>
          <a:noFill/>
          <a:ln>
            <a:noFill/>
          </a:ln>
        </p:spPr>
      </p:pic>
      <p:pic>
        <p:nvPicPr>
          <p:cNvPr id="221" name="Google Shape;221;p25"/>
          <p:cNvPicPr preferRelativeResize="0"/>
          <p:nvPr/>
        </p:nvPicPr>
        <p:blipFill rotWithShape="1">
          <a:blip r:embed="rId6">
            <a:alphaModFix/>
          </a:blip>
          <a:srcRect b="7475" l="6679" r="9194" t="0"/>
          <a:stretch/>
        </p:blipFill>
        <p:spPr>
          <a:xfrm>
            <a:off x="5831100" y="719713"/>
            <a:ext cx="1894300" cy="3704075"/>
          </a:xfrm>
          <a:prstGeom prst="rect">
            <a:avLst/>
          </a:prstGeom>
          <a:noFill/>
          <a:ln>
            <a:noFill/>
          </a:ln>
        </p:spPr>
      </p:pic>
      <p:pic>
        <p:nvPicPr>
          <p:cNvPr id="222" name="Google Shape;222;p25"/>
          <p:cNvPicPr preferRelativeResize="0"/>
          <p:nvPr/>
        </p:nvPicPr>
        <p:blipFill>
          <a:blip r:embed="rId7">
            <a:alphaModFix/>
          </a:blip>
          <a:stretch>
            <a:fillRect/>
          </a:stretch>
        </p:blipFill>
        <p:spPr>
          <a:xfrm>
            <a:off x="109950" y="3088550"/>
            <a:ext cx="936800" cy="936800"/>
          </a:xfrm>
          <a:prstGeom prst="rect">
            <a:avLst/>
          </a:prstGeom>
          <a:noFill/>
          <a:ln>
            <a:noFill/>
          </a:ln>
        </p:spPr>
      </p:pic>
      <p:cxnSp>
        <p:nvCxnSpPr>
          <p:cNvPr id="223" name="Google Shape;223;p25"/>
          <p:cNvCxnSpPr/>
          <p:nvPr/>
        </p:nvCxnSpPr>
        <p:spPr>
          <a:xfrm flipH="1" rot="10800000">
            <a:off x="1172575" y="3604946"/>
            <a:ext cx="397500" cy="1800"/>
          </a:xfrm>
          <a:prstGeom prst="straightConnector1">
            <a:avLst/>
          </a:prstGeom>
          <a:noFill/>
          <a:ln cap="flat" cmpd="sng" w="28575">
            <a:solidFill>
              <a:srgbClr val="FFFFFF"/>
            </a:solidFill>
            <a:prstDash val="solid"/>
            <a:round/>
            <a:headEnd len="med" w="med" type="none"/>
            <a:tailEnd len="med" w="med" type="triangle"/>
          </a:ln>
        </p:spPr>
      </p:cxnSp>
      <p:cxnSp>
        <p:nvCxnSpPr>
          <p:cNvPr id="224" name="Google Shape;224;p25"/>
          <p:cNvCxnSpPr/>
          <p:nvPr/>
        </p:nvCxnSpPr>
        <p:spPr>
          <a:xfrm flipH="1" rot="10800000">
            <a:off x="3010200" y="3604946"/>
            <a:ext cx="397500" cy="1800"/>
          </a:xfrm>
          <a:prstGeom prst="straightConnector1">
            <a:avLst/>
          </a:prstGeom>
          <a:noFill/>
          <a:ln cap="flat" cmpd="sng" w="28575">
            <a:solidFill>
              <a:srgbClr val="FFFFFF"/>
            </a:solidFill>
            <a:prstDash val="solid"/>
            <a:round/>
            <a:headEnd len="med" w="med" type="none"/>
            <a:tailEnd len="med" w="med" type="triangle"/>
          </a:ln>
        </p:spPr>
      </p:cxnSp>
      <p:pic>
        <p:nvPicPr>
          <p:cNvPr id="225" name="Google Shape;225;p25"/>
          <p:cNvPicPr preferRelativeResize="0"/>
          <p:nvPr/>
        </p:nvPicPr>
        <p:blipFill>
          <a:blip r:embed="rId8">
            <a:alphaModFix/>
          </a:blip>
          <a:stretch>
            <a:fillRect/>
          </a:stretch>
        </p:blipFill>
        <p:spPr>
          <a:xfrm rot="-5400000">
            <a:off x="3373125" y="3090013"/>
            <a:ext cx="985700" cy="985700"/>
          </a:xfrm>
          <a:prstGeom prst="rect">
            <a:avLst/>
          </a:prstGeom>
          <a:noFill/>
          <a:ln>
            <a:noFill/>
          </a:ln>
        </p:spPr>
      </p:pic>
      <p:pic>
        <p:nvPicPr>
          <p:cNvPr id="226" name="Google Shape;226;p25"/>
          <p:cNvPicPr preferRelativeResize="0"/>
          <p:nvPr/>
        </p:nvPicPr>
        <p:blipFill>
          <a:blip r:embed="rId9">
            <a:alphaModFix/>
          </a:blip>
          <a:stretch>
            <a:fillRect/>
          </a:stretch>
        </p:blipFill>
        <p:spPr>
          <a:xfrm>
            <a:off x="1797288" y="3145713"/>
            <a:ext cx="985700" cy="98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232" name="Google Shape;232;p26"/>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sp>
        <p:nvSpPr>
          <p:cNvPr id="233" name="Google Shape;233;p26"/>
          <p:cNvSpPr txBox="1"/>
          <p:nvPr/>
        </p:nvSpPr>
        <p:spPr>
          <a:xfrm>
            <a:off x="714625" y="1583560"/>
            <a:ext cx="3000000" cy="50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FFFFFF"/>
                </a:solidFill>
                <a:latin typeface="Helvetica Neue"/>
                <a:ea typeface="Helvetica Neue"/>
                <a:cs typeface="Helvetica Neue"/>
                <a:sym typeface="Helvetica Neue"/>
              </a:rPr>
              <a:t>Earn </a:t>
            </a:r>
            <a:r>
              <a:rPr b="1" lang="en" sz="2200">
                <a:solidFill>
                  <a:srgbClr val="FFFFFF"/>
                </a:solidFill>
                <a:latin typeface="Helvetica Neue"/>
                <a:ea typeface="Helvetica Neue"/>
                <a:cs typeface="Helvetica Neue"/>
                <a:sym typeface="Helvetica Neue"/>
              </a:rPr>
              <a:t>Achievements</a:t>
            </a:r>
            <a:endParaRPr b="1" sz="1200">
              <a:solidFill>
                <a:srgbClr val="FFFFFF"/>
              </a:solidFill>
              <a:latin typeface="Helvetica Neue"/>
              <a:ea typeface="Helvetica Neue"/>
              <a:cs typeface="Helvetica Neue"/>
              <a:sym typeface="Helvetica Neue"/>
            </a:endParaRPr>
          </a:p>
        </p:txBody>
      </p:sp>
      <p:pic>
        <p:nvPicPr>
          <p:cNvPr id="234" name="Google Shape;234;p26"/>
          <p:cNvPicPr preferRelativeResize="0"/>
          <p:nvPr/>
        </p:nvPicPr>
        <p:blipFill>
          <a:blip r:embed="rId3">
            <a:alphaModFix/>
          </a:blip>
          <a:stretch>
            <a:fillRect/>
          </a:stretch>
        </p:blipFill>
        <p:spPr>
          <a:xfrm>
            <a:off x="1963738" y="2168440"/>
            <a:ext cx="501773" cy="501773"/>
          </a:xfrm>
          <a:prstGeom prst="rect">
            <a:avLst/>
          </a:prstGeom>
          <a:noFill/>
          <a:ln>
            <a:noFill/>
          </a:ln>
        </p:spPr>
      </p:pic>
      <p:sp>
        <p:nvSpPr>
          <p:cNvPr id="235" name="Google Shape;235;p26"/>
          <p:cNvSpPr txBox="1"/>
          <p:nvPr/>
        </p:nvSpPr>
        <p:spPr>
          <a:xfrm>
            <a:off x="848575" y="3210738"/>
            <a:ext cx="27321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000">
                <a:solidFill>
                  <a:srgbClr val="FFFFFF"/>
                </a:solidFill>
                <a:latin typeface="Helvetica Neue"/>
                <a:ea typeface="Helvetica Neue"/>
                <a:cs typeface="Helvetica Neue"/>
                <a:sym typeface="Helvetica Neue"/>
              </a:rPr>
              <a:t>Provide long-term engagement and challenge</a:t>
            </a:r>
            <a:endParaRPr i="1" sz="2000">
              <a:latin typeface="Helvetica Neue"/>
              <a:ea typeface="Helvetica Neue"/>
              <a:cs typeface="Helvetica Neue"/>
              <a:sym typeface="Helvetica Neue"/>
            </a:endParaRPr>
          </a:p>
        </p:txBody>
      </p:sp>
      <p:pic>
        <p:nvPicPr>
          <p:cNvPr id="236" name="Google Shape;236;p26"/>
          <p:cNvPicPr preferRelativeResize="0"/>
          <p:nvPr/>
        </p:nvPicPr>
        <p:blipFill>
          <a:blip r:embed="rId4">
            <a:alphaModFix/>
          </a:blip>
          <a:stretch>
            <a:fillRect/>
          </a:stretch>
        </p:blipFill>
        <p:spPr>
          <a:xfrm>
            <a:off x="4599100" y="491787"/>
            <a:ext cx="4467900" cy="4159925"/>
          </a:xfrm>
          <a:prstGeom prst="rect">
            <a:avLst/>
          </a:prstGeom>
          <a:noFill/>
          <a:ln>
            <a:noFill/>
          </a:ln>
        </p:spPr>
      </p:pic>
      <p:pic>
        <p:nvPicPr>
          <p:cNvPr id="237" name="Google Shape;237;p26"/>
          <p:cNvPicPr preferRelativeResize="0"/>
          <p:nvPr/>
        </p:nvPicPr>
        <p:blipFill rotWithShape="1">
          <a:blip r:embed="rId5">
            <a:alphaModFix/>
          </a:blip>
          <a:srcRect b="6768" l="6769" r="7650" t="0"/>
          <a:stretch/>
        </p:blipFill>
        <p:spPr>
          <a:xfrm>
            <a:off x="5845075" y="724250"/>
            <a:ext cx="1955326" cy="3780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243" name="Google Shape;243;p27"/>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244" name="Google Shape;244;p27"/>
          <p:cNvPicPr preferRelativeResize="0"/>
          <p:nvPr/>
        </p:nvPicPr>
        <p:blipFill>
          <a:blip r:embed="rId3">
            <a:alphaModFix/>
          </a:blip>
          <a:stretch>
            <a:fillRect/>
          </a:stretch>
        </p:blipFill>
        <p:spPr>
          <a:xfrm>
            <a:off x="4579625" y="491787"/>
            <a:ext cx="4467900" cy="4159925"/>
          </a:xfrm>
          <a:prstGeom prst="rect">
            <a:avLst/>
          </a:prstGeom>
          <a:noFill/>
          <a:ln>
            <a:noFill/>
          </a:ln>
        </p:spPr>
      </p:pic>
      <p:pic>
        <p:nvPicPr>
          <p:cNvPr id="245" name="Google Shape;245;p27"/>
          <p:cNvPicPr preferRelativeResize="0"/>
          <p:nvPr/>
        </p:nvPicPr>
        <p:blipFill rotWithShape="1">
          <a:blip r:embed="rId4">
            <a:alphaModFix/>
          </a:blip>
          <a:srcRect b="6419" l="7790" r="7535" t="0"/>
          <a:stretch/>
        </p:blipFill>
        <p:spPr>
          <a:xfrm>
            <a:off x="5857075" y="733400"/>
            <a:ext cx="1924300" cy="3676700"/>
          </a:xfrm>
          <a:prstGeom prst="rect">
            <a:avLst/>
          </a:prstGeom>
          <a:noFill/>
          <a:ln>
            <a:noFill/>
          </a:ln>
        </p:spPr>
      </p:pic>
      <p:sp>
        <p:nvSpPr>
          <p:cNvPr id="246" name="Google Shape;246;p27"/>
          <p:cNvSpPr txBox="1"/>
          <p:nvPr/>
        </p:nvSpPr>
        <p:spPr>
          <a:xfrm>
            <a:off x="714625" y="1583560"/>
            <a:ext cx="3000000" cy="50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FFFFFF"/>
                </a:solidFill>
                <a:latin typeface="Helvetica Neue"/>
                <a:ea typeface="Helvetica Neue"/>
                <a:cs typeface="Helvetica Neue"/>
                <a:sym typeface="Helvetica Neue"/>
              </a:rPr>
              <a:t>Receive Feedback</a:t>
            </a:r>
            <a:endParaRPr b="1" sz="1200">
              <a:solidFill>
                <a:srgbClr val="FFFFFF"/>
              </a:solidFill>
              <a:latin typeface="Helvetica Neue"/>
              <a:ea typeface="Helvetica Neue"/>
              <a:cs typeface="Helvetica Neue"/>
              <a:sym typeface="Helvetica Neue"/>
            </a:endParaRPr>
          </a:p>
        </p:txBody>
      </p:sp>
      <p:pic>
        <p:nvPicPr>
          <p:cNvPr id="247" name="Google Shape;247;p27"/>
          <p:cNvPicPr preferRelativeResize="0"/>
          <p:nvPr/>
        </p:nvPicPr>
        <p:blipFill>
          <a:blip r:embed="rId5">
            <a:alphaModFix/>
          </a:blip>
          <a:stretch>
            <a:fillRect/>
          </a:stretch>
        </p:blipFill>
        <p:spPr>
          <a:xfrm>
            <a:off x="1879087" y="2161350"/>
            <a:ext cx="671075" cy="671075"/>
          </a:xfrm>
          <a:prstGeom prst="rect">
            <a:avLst/>
          </a:prstGeom>
          <a:noFill/>
          <a:ln>
            <a:noFill/>
          </a:ln>
        </p:spPr>
      </p:pic>
      <p:sp>
        <p:nvSpPr>
          <p:cNvPr id="248" name="Google Shape;248;p27"/>
          <p:cNvSpPr txBox="1"/>
          <p:nvPr/>
        </p:nvSpPr>
        <p:spPr>
          <a:xfrm>
            <a:off x="848575" y="3363138"/>
            <a:ext cx="27321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000">
                <a:solidFill>
                  <a:srgbClr val="FFFFFF"/>
                </a:solidFill>
                <a:latin typeface="Helvetica Neue"/>
                <a:ea typeface="Helvetica Neue"/>
                <a:cs typeface="Helvetica Neue"/>
                <a:sym typeface="Helvetica Neue"/>
              </a:rPr>
              <a:t>Provide history of bike sessions for future improvements</a:t>
            </a:r>
            <a:endParaRPr i="1" sz="20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4" name="Google Shape;254;p28"/>
          <p:cNvSpPr txBox="1"/>
          <p:nvPr>
            <p:ph type="ctrTitle"/>
          </p:nvPr>
        </p:nvSpPr>
        <p:spPr>
          <a:xfrm>
            <a:off x="228600" y="2041225"/>
            <a:ext cx="4055100" cy="28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10 </a:t>
            </a:r>
            <a:r>
              <a:rPr lang="en" sz="4300"/>
              <a:t>trials for each detection category to test detection</a:t>
            </a:r>
            <a:endParaRPr sz="4300"/>
          </a:p>
        </p:txBody>
      </p:sp>
      <p:sp>
        <p:nvSpPr>
          <p:cNvPr id="255" name="Google Shape;255;p28"/>
          <p:cNvSpPr txBox="1"/>
          <p:nvPr/>
        </p:nvSpPr>
        <p:spPr>
          <a:xfrm>
            <a:off x="3023525" y="825000"/>
            <a:ext cx="4163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Phone Use</a:t>
            </a:r>
            <a:endParaRPr sz="2500">
              <a:solidFill>
                <a:srgbClr val="FFFFFF"/>
              </a:solidFill>
              <a:latin typeface="Raleway"/>
              <a:ea typeface="Raleway"/>
              <a:cs typeface="Raleway"/>
              <a:sym typeface="Raleway"/>
            </a:endParaRPr>
          </a:p>
        </p:txBody>
      </p:sp>
      <p:cxnSp>
        <p:nvCxnSpPr>
          <p:cNvPr id="256" name="Google Shape;256;p28"/>
          <p:cNvCxnSpPr/>
          <p:nvPr/>
        </p:nvCxnSpPr>
        <p:spPr>
          <a:xfrm flipH="1" rot="10800000">
            <a:off x="3156475" y="1332925"/>
            <a:ext cx="6391800" cy="12300"/>
          </a:xfrm>
          <a:prstGeom prst="straightConnector1">
            <a:avLst/>
          </a:prstGeom>
          <a:noFill/>
          <a:ln cap="flat" cmpd="sng" w="19050">
            <a:solidFill>
              <a:srgbClr val="A4C2F4"/>
            </a:solidFill>
            <a:prstDash val="solid"/>
            <a:round/>
            <a:headEnd len="med" w="med" type="none"/>
            <a:tailEnd len="med" w="med" type="none"/>
          </a:ln>
        </p:spPr>
      </p:cxnSp>
      <p:sp>
        <p:nvSpPr>
          <p:cNvPr id="257" name="Google Shape;257;p28"/>
          <p:cNvSpPr txBox="1"/>
          <p:nvPr/>
        </p:nvSpPr>
        <p:spPr>
          <a:xfrm>
            <a:off x="3597900" y="1452425"/>
            <a:ext cx="3167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Speeding</a:t>
            </a:r>
            <a:endParaRPr sz="2500">
              <a:solidFill>
                <a:srgbClr val="FFFFFF"/>
              </a:solidFill>
              <a:latin typeface="Raleway"/>
              <a:ea typeface="Raleway"/>
              <a:cs typeface="Raleway"/>
              <a:sym typeface="Raleway"/>
            </a:endParaRPr>
          </a:p>
        </p:txBody>
      </p:sp>
      <p:cxnSp>
        <p:nvCxnSpPr>
          <p:cNvPr id="258" name="Google Shape;258;p28"/>
          <p:cNvCxnSpPr/>
          <p:nvPr/>
        </p:nvCxnSpPr>
        <p:spPr>
          <a:xfrm flipH="1" rot="10800000">
            <a:off x="3730850" y="1960350"/>
            <a:ext cx="6025800" cy="12300"/>
          </a:xfrm>
          <a:prstGeom prst="straightConnector1">
            <a:avLst/>
          </a:prstGeom>
          <a:noFill/>
          <a:ln cap="flat" cmpd="sng" w="19050">
            <a:solidFill>
              <a:srgbClr val="A4C2F4"/>
            </a:solidFill>
            <a:prstDash val="solid"/>
            <a:round/>
            <a:headEnd len="med" w="med" type="none"/>
            <a:tailEnd len="med" w="med" type="none"/>
          </a:ln>
        </p:spPr>
      </p:cxnSp>
      <p:sp>
        <p:nvSpPr>
          <p:cNvPr id="259" name="Google Shape;259;p28"/>
          <p:cNvSpPr txBox="1"/>
          <p:nvPr/>
        </p:nvSpPr>
        <p:spPr>
          <a:xfrm>
            <a:off x="4114800" y="2127725"/>
            <a:ext cx="4449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Biking on a Wrong Lane</a:t>
            </a:r>
            <a:endParaRPr sz="2500">
              <a:solidFill>
                <a:srgbClr val="FFFFFF"/>
              </a:solidFill>
              <a:latin typeface="Raleway"/>
              <a:ea typeface="Raleway"/>
              <a:cs typeface="Raleway"/>
              <a:sym typeface="Raleway"/>
            </a:endParaRPr>
          </a:p>
        </p:txBody>
      </p:sp>
      <p:cxnSp>
        <p:nvCxnSpPr>
          <p:cNvPr id="260" name="Google Shape;260;p28"/>
          <p:cNvCxnSpPr/>
          <p:nvPr/>
        </p:nvCxnSpPr>
        <p:spPr>
          <a:xfrm flipH="1" rot="10800000">
            <a:off x="4247750" y="263565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261" name="Google Shape;261;p28"/>
          <p:cNvSpPr txBox="1"/>
          <p:nvPr/>
        </p:nvSpPr>
        <p:spPr>
          <a:xfrm>
            <a:off x="4629375" y="2771725"/>
            <a:ext cx="4163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Speeding at Intersections</a:t>
            </a:r>
            <a:endParaRPr sz="2500">
              <a:solidFill>
                <a:srgbClr val="FFFFFF"/>
              </a:solidFill>
              <a:latin typeface="Raleway"/>
              <a:ea typeface="Raleway"/>
              <a:cs typeface="Raleway"/>
              <a:sym typeface="Raleway"/>
            </a:endParaRPr>
          </a:p>
        </p:txBody>
      </p:sp>
      <p:cxnSp>
        <p:nvCxnSpPr>
          <p:cNvPr id="262" name="Google Shape;262;p28"/>
          <p:cNvCxnSpPr/>
          <p:nvPr/>
        </p:nvCxnSpPr>
        <p:spPr>
          <a:xfrm flipH="1" rot="10800000">
            <a:off x="4762325" y="327965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263" name="Google Shape;263;p28"/>
          <p:cNvSpPr txBox="1"/>
          <p:nvPr/>
        </p:nvSpPr>
        <p:spPr>
          <a:xfrm>
            <a:off x="5151050" y="3449575"/>
            <a:ext cx="3167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Listening to Music</a:t>
            </a:r>
            <a:endParaRPr sz="2500">
              <a:solidFill>
                <a:srgbClr val="FFFFFF"/>
              </a:solidFill>
              <a:latin typeface="Raleway"/>
              <a:ea typeface="Raleway"/>
              <a:cs typeface="Raleway"/>
              <a:sym typeface="Raleway"/>
            </a:endParaRPr>
          </a:p>
        </p:txBody>
      </p:sp>
      <p:cxnSp>
        <p:nvCxnSpPr>
          <p:cNvPr id="264" name="Google Shape;264;p28"/>
          <p:cNvCxnSpPr/>
          <p:nvPr/>
        </p:nvCxnSpPr>
        <p:spPr>
          <a:xfrm flipH="1" rot="10800000">
            <a:off x="5284000" y="395750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265" name="Google Shape;265;p28"/>
          <p:cNvSpPr txBox="1"/>
          <p:nvPr/>
        </p:nvSpPr>
        <p:spPr>
          <a:xfrm>
            <a:off x="5684375" y="4106400"/>
            <a:ext cx="36414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Biking in Bad Weather</a:t>
            </a:r>
            <a:endParaRPr sz="2500">
              <a:solidFill>
                <a:srgbClr val="FFFFFF"/>
              </a:solidFill>
              <a:latin typeface="Raleway"/>
              <a:ea typeface="Raleway"/>
              <a:cs typeface="Raleway"/>
              <a:sym typeface="Raleway"/>
            </a:endParaRPr>
          </a:p>
        </p:txBody>
      </p:sp>
      <p:cxnSp>
        <p:nvCxnSpPr>
          <p:cNvPr id="266" name="Google Shape;266;p28"/>
          <p:cNvCxnSpPr/>
          <p:nvPr/>
        </p:nvCxnSpPr>
        <p:spPr>
          <a:xfrm flipH="1" rot="10800000">
            <a:off x="5817325" y="4614325"/>
            <a:ext cx="5388900" cy="12300"/>
          </a:xfrm>
          <a:prstGeom prst="straightConnector1">
            <a:avLst/>
          </a:prstGeom>
          <a:noFill/>
          <a:ln cap="flat" cmpd="sng" w="19050">
            <a:solidFill>
              <a:srgbClr val="A4C2F4"/>
            </a:solidFill>
            <a:prstDash val="solid"/>
            <a:round/>
            <a:headEnd len="med" w="med" type="none"/>
            <a:tailEnd len="med" w="med" type="none"/>
          </a:ln>
        </p:spPr>
      </p:cxnSp>
      <p:cxnSp>
        <p:nvCxnSpPr>
          <p:cNvPr id="267" name="Google Shape;267;p28"/>
          <p:cNvCxnSpPr/>
          <p:nvPr/>
        </p:nvCxnSpPr>
        <p:spPr>
          <a:xfrm flipH="1" rot="10800000">
            <a:off x="2495000" y="799075"/>
            <a:ext cx="7159800" cy="8100"/>
          </a:xfrm>
          <a:prstGeom prst="straightConnector1">
            <a:avLst/>
          </a:prstGeom>
          <a:noFill/>
          <a:ln cap="flat" cmpd="sng" w="19050">
            <a:solidFill>
              <a:srgbClr val="A4C2F4"/>
            </a:solidFill>
            <a:prstDash val="solid"/>
            <a:round/>
            <a:headEnd len="med" w="med" type="none"/>
            <a:tailEnd len="med" w="med" type="none"/>
          </a:ln>
        </p:spPr>
      </p:cxnSp>
      <p:sp>
        <p:nvSpPr>
          <p:cNvPr id="268" name="Google Shape;268;p28"/>
          <p:cNvSpPr txBox="1"/>
          <p:nvPr/>
        </p:nvSpPr>
        <p:spPr>
          <a:xfrm>
            <a:off x="2379000" y="269200"/>
            <a:ext cx="6062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Biking vs Walking</a:t>
            </a:r>
            <a:endParaRPr sz="25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400"/>
                                        <p:tgtEl>
                                          <p:spTgt spid="2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400"/>
                                        <p:tgtEl>
                                          <p:spTgt spid="2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9"/>
          <p:cNvSpPr txBox="1"/>
          <p:nvPr>
            <p:ph type="ctrTitle"/>
          </p:nvPr>
        </p:nvSpPr>
        <p:spPr>
          <a:xfrm>
            <a:off x="0" y="589175"/>
            <a:ext cx="9144000" cy="22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Can detect with 90% accuracy </a:t>
            </a:r>
            <a:br>
              <a:rPr lang="en" sz="3000"/>
            </a:br>
            <a:r>
              <a:rPr lang="en" sz="3000"/>
              <a:t>biking versus walking</a:t>
            </a:r>
            <a:endParaRPr sz="3000"/>
          </a:p>
        </p:txBody>
      </p:sp>
      <p:sp>
        <p:nvSpPr>
          <p:cNvPr id="274" name="Google Shape;27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75" name="Google Shape;275;p29"/>
          <p:cNvPicPr preferRelativeResize="0"/>
          <p:nvPr/>
        </p:nvPicPr>
        <p:blipFill>
          <a:blip r:embed="rId3">
            <a:alphaModFix/>
          </a:blip>
          <a:stretch>
            <a:fillRect/>
          </a:stretch>
        </p:blipFill>
        <p:spPr>
          <a:xfrm flipH="1">
            <a:off x="3830726" y="3073550"/>
            <a:ext cx="1482550" cy="148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0"/>
          <p:cNvPicPr preferRelativeResize="0"/>
          <p:nvPr/>
        </p:nvPicPr>
        <p:blipFill>
          <a:blip r:embed="rId3">
            <a:alphaModFix/>
          </a:blip>
          <a:stretch>
            <a:fillRect/>
          </a:stretch>
        </p:blipFill>
        <p:spPr>
          <a:xfrm flipH="1">
            <a:off x="2642726" y="3062625"/>
            <a:ext cx="1482550" cy="1482550"/>
          </a:xfrm>
          <a:prstGeom prst="rect">
            <a:avLst/>
          </a:prstGeom>
          <a:noFill/>
          <a:ln>
            <a:noFill/>
          </a:ln>
        </p:spPr>
      </p:pic>
      <p:sp>
        <p:nvSpPr>
          <p:cNvPr id="281" name="Google Shape;281;p30"/>
          <p:cNvSpPr txBox="1"/>
          <p:nvPr>
            <p:ph type="ctrTitle"/>
          </p:nvPr>
        </p:nvSpPr>
        <p:spPr>
          <a:xfrm>
            <a:off x="0" y="589175"/>
            <a:ext cx="9144000" cy="22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Can detect with 100% accuracy </a:t>
            </a:r>
            <a:br>
              <a:rPr lang="en" sz="3000"/>
            </a:br>
            <a:r>
              <a:rPr lang="en" sz="3000"/>
              <a:t>phone use      music        bad weather    speeding </a:t>
            </a:r>
            <a:endParaRPr sz="3000"/>
          </a:p>
        </p:txBody>
      </p:sp>
      <p:sp>
        <p:nvSpPr>
          <p:cNvPr id="282" name="Google Shape;28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83" name="Google Shape;283;p30"/>
          <p:cNvPicPr preferRelativeResize="0"/>
          <p:nvPr/>
        </p:nvPicPr>
        <p:blipFill>
          <a:blip r:embed="rId3">
            <a:alphaModFix/>
          </a:blip>
          <a:stretch>
            <a:fillRect/>
          </a:stretch>
        </p:blipFill>
        <p:spPr>
          <a:xfrm flipH="1">
            <a:off x="444126" y="3062625"/>
            <a:ext cx="1482550" cy="1482550"/>
          </a:xfrm>
          <a:prstGeom prst="rect">
            <a:avLst/>
          </a:prstGeom>
          <a:noFill/>
          <a:ln>
            <a:noFill/>
          </a:ln>
        </p:spPr>
      </p:pic>
      <p:pic>
        <p:nvPicPr>
          <p:cNvPr id="284" name="Google Shape;284;p30"/>
          <p:cNvPicPr preferRelativeResize="0"/>
          <p:nvPr/>
        </p:nvPicPr>
        <p:blipFill>
          <a:blip r:embed="rId4">
            <a:alphaModFix/>
          </a:blip>
          <a:stretch>
            <a:fillRect/>
          </a:stretch>
        </p:blipFill>
        <p:spPr>
          <a:xfrm flipH="1" rot="-1680015">
            <a:off x="674260" y="3362559"/>
            <a:ext cx="233156" cy="233156"/>
          </a:xfrm>
          <a:prstGeom prst="rect">
            <a:avLst/>
          </a:prstGeom>
          <a:noFill/>
          <a:ln>
            <a:noFill/>
          </a:ln>
        </p:spPr>
      </p:pic>
      <p:pic>
        <p:nvPicPr>
          <p:cNvPr id="285" name="Google Shape;285;p30"/>
          <p:cNvPicPr preferRelativeResize="0"/>
          <p:nvPr/>
        </p:nvPicPr>
        <p:blipFill rotWithShape="1">
          <a:blip r:embed="rId5">
            <a:alphaModFix/>
          </a:blip>
          <a:srcRect b="79894" l="0" r="79893" t="0"/>
          <a:stretch/>
        </p:blipFill>
        <p:spPr>
          <a:xfrm rot="-1200007">
            <a:off x="4964614" y="3435916"/>
            <a:ext cx="169175" cy="169175"/>
          </a:xfrm>
          <a:prstGeom prst="rect">
            <a:avLst/>
          </a:prstGeom>
          <a:noFill/>
          <a:ln>
            <a:noFill/>
          </a:ln>
        </p:spPr>
      </p:pic>
      <p:pic>
        <p:nvPicPr>
          <p:cNvPr id="286" name="Google Shape;286;p30"/>
          <p:cNvPicPr preferRelativeResize="0"/>
          <p:nvPr/>
        </p:nvPicPr>
        <p:blipFill>
          <a:blip r:embed="rId6">
            <a:alphaModFix/>
          </a:blip>
          <a:stretch>
            <a:fillRect/>
          </a:stretch>
        </p:blipFill>
        <p:spPr>
          <a:xfrm flipH="1" rot="-779885">
            <a:off x="3043539" y="3011879"/>
            <a:ext cx="381473" cy="315318"/>
          </a:xfrm>
          <a:prstGeom prst="rect">
            <a:avLst/>
          </a:prstGeom>
          <a:noFill/>
          <a:ln>
            <a:noFill/>
          </a:ln>
        </p:spPr>
      </p:pic>
      <p:pic>
        <p:nvPicPr>
          <p:cNvPr id="287" name="Google Shape;287;p30"/>
          <p:cNvPicPr preferRelativeResize="0"/>
          <p:nvPr/>
        </p:nvPicPr>
        <p:blipFill>
          <a:blip r:embed="rId3">
            <a:alphaModFix/>
          </a:blip>
          <a:stretch>
            <a:fillRect/>
          </a:stretch>
        </p:blipFill>
        <p:spPr>
          <a:xfrm flipH="1">
            <a:off x="4917526" y="3062625"/>
            <a:ext cx="1482550" cy="1482550"/>
          </a:xfrm>
          <a:prstGeom prst="rect">
            <a:avLst/>
          </a:prstGeom>
          <a:noFill/>
          <a:ln>
            <a:noFill/>
          </a:ln>
        </p:spPr>
      </p:pic>
      <p:pic>
        <p:nvPicPr>
          <p:cNvPr id="288" name="Google Shape;288;p30"/>
          <p:cNvPicPr preferRelativeResize="0"/>
          <p:nvPr/>
        </p:nvPicPr>
        <p:blipFill rotWithShape="1">
          <a:blip r:embed="rId5">
            <a:alphaModFix/>
          </a:blip>
          <a:srcRect b="79894" l="0" r="79893" t="0"/>
          <a:stretch/>
        </p:blipFill>
        <p:spPr>
          <a:xfrm rot="-1200007">
            <a:off x="4856248" y="3243953"/>
            <a:ext cx="169175" cy="169175"/>
          </a:xfrm>
          <a:prstGeom prst="rect">
            <a:avLst/>
          </a:prstGeom>
          <a:noFill/>
          <a:ln>
            <a:noFill/>
          </a:ln>
        </p:spPr>
      </p:pic>
      <p:pic>
        <p:nvPicPr>
          <p:cNvPr id="289" name="Google Shape;289;p30"/>
          <p:cNvPicPr preferRelativeResize="0"/>
          <p:nvPr/>
        </p:nvPicPr>
        <p:blipFill rotWithShape="1">
          <a:blip r:embed="rId5">
            <a:alphaModFix/>
          </a:blip>
          <a:srcRect b="79894" l="0" r="79893" t="0"/>
          <a:stretch/>
        </p:blipFill>
        <p:spPr>
          <a:xfrm rot="-1200007">
            <a:off x="5055699" y="3240583"/>
            <a:ext cx="169175" cy="169175"/>
          </a:xfrm>
          <a:prstGeom prst="rect">
            <a:avLst/>
          </a:prstGeom>
          <a:noFill/>
          <a:ln>
            <a:noFill/>
          </a:ln>
        </p:spPr>
      </p:pic>
      <p:pic>
        <p:nvPicPr>
          <p:cNvPr id="290" name="Google Shape;290;p30"/>
          <p:cNvPicPr preferRelativeResize="0"/>
          <p:nvPr/>
        </p:nvPicPr>
        <p:blipFill rotWithShape="1">
          <a:blip r:embed="rId5">
            <a:alphaModFix/>
          </a:blip>
          <a:srcRect b="79894" l="0" r="79893" t="0"/>
          <a:stretch/>
        </p:blipFill>
        <p:spPr>
          <a:xfrm rot="-1200007">
            <a:off x="5172847" y="3116855"/>
            <a:ext cx="169175" cy="169175"/>
          </a:xfrm>
          <a:prstGeom prst="rect">
            <a:avLst/>
          </a:prstGeom>
          <a:noFill/>
          <a:ln>
            <a:noFill/>
          </a:ln>
        </p:spPr>
      </p:pic>
      <p:pic>
        <p:nvPicPr>
          <p:cNvPr id="291" name="Google Shape;291;p30"/>
          <p:cNvPicPr preferRelativeResize="0"/>
          <p:nvPr/>
        </p:nvPicPr>
        <p:blipFill rotWithShape="1">
          <a:blip r:embed="rId5">
            <a:alphaModFix/>
          </a:blip>
          <a:srcRect b="79894" l="0" r="79893" t="0"/>
          <a:stretch/>
        </p:blipFill>
        <p:spPr>
          <a:xfrm rot="-1200007">
            <a:off x="5878691" y="2886901"/>
            <a:ext cx="169175" cy="169175"/>
          </a:xfrm>
          <a:prstGeom prst="rect">
            <a:avLst/>
          </a:prstGeom>
          <a:noFill/>
          <a:ln>
            <a:noFill/>
          </a:ln>
        </p:spPr>
      </p:pic>
      <p:pic>
        <p:nvPicPr>
          <p:cNvPr id="292" name="Google Shape;292;p30"/>
          <p:cNvPicPr preferRelativeResize="0"/>
          <p:nvPr/>
        </p:nvPicPr>
        <p:blipFill rotWithShape="1">
          <a:blip r:embed="rId5">
            <a:alphaModFix/>
          </a:blip>
          <a:srcRect b="79894" l="0" r="79893" t="0"/>
          <a:stretch/>
        </p:blipFill>
        <p:spPr>
          <a:xfrm rot="-1200007">
            <a:off x="5562626" y="2886893"/>
            <a:ext cx="169175" cy="169175"/>
          </a:xfrm>
          <a:prstGeom prst="rect">
            <a:avLst/>
          </a:prstGeom>
          <a:noFill/>
          <a:ln>
            <a:noFill/>
          </a:ln>
        </p:spPr>
      </p:pic>
      <p:pic>
        <p:nvPicPr>
          <p:cNvPr id="293" name="Google Shape;293;p30"/>
          <p:cNvPicPr preferRelativeResize="0"/>
          <p:nvPr/>
        </p:nvPicPr>
        <p:blipFill rotWithShape="1">
          <a:blip r:embed="rId5">
            <a:alphaModFix/>
          </a:blip>
          <a:srcRect b="79894" l="0" r="79893" t="0"/>
          <a:stretch/>
        </p:blipFill>
        <p:spPr>
          <a:xfrm rot="-1200007">
            <a:off x="6031721" y="2910397"/>
            <a:ext cx="169175" cy="169175"/>
          </a:xfrm>
          <a:prstGeom prst="rect">
            <a:avLst/>
          </a:prstGeom>
          <a:noFill/>
          <a:ln>
            <a:noFill/>
          </a:ln>
        </p:spPr>
      </p:pic>
      <p:pic>
        <p:nvPicPr>
          <p:cNvPr id="294" name="Google Shape;294;p30"/>
          <p:cNvPicPr preferRelativeResize="0"/>
          <p:nvPr/>
        </p:nvPicPr>
        <p:blipFill rotWithShape="1">
          <a:blip r:embed="rId5">
            <a:alphaModFix/>
          </a:blip>
          <a:srcRect b="79894" l="0" r="79893" t="0"/>
          <a:stretch/>
        </p:blipFill>
        <p:spPr>
          <a:xfrm rot="-1200007">
            <a:off x="6194759" y="2919707"/>
            <a:ext cx="169175" cy="169175"/>
          </a:xfrm>
          <a:prstGeom prst="rect">
            <a:avLst/>
          </a:prstGeom>
          <a:noFill/>
          <a:ln>
            <a:noFill/>
          </a:ln>
        </p:spPr>
      </p:pic>
      <p:pic>
        <p:nvPicPr>
          <p:cNvPr id="295" name="Google Shape;295;p30"/>
          <p:cNvPicPr preferRelativeResize="0"/>
          <p:nvPr/>
        </p:nvPicPr>
        <p:blipFill rotWithShape="1">
          <a:blip r:embed="rId5">
            <a:alphaModFix/>
          </a:blip>
          <a:srcRect b="79894" l="0" r="79893" t="0"/>
          <a:stretch/>
        </p:blipFill>
        <p:spPr>
          <a:xfrm rot="-1200007">
            <a:off x="5734808" y="2910392"/>
            <a:ext cx="169175" cy="169175"/>
          </a:xfrm>
          <a:prstGeom prst="rect">
            <a:avLst/>
          </a:prstGeom>
          <a:noFill/>
          <a:ln>
            <a:noFill/>
          </a:ln>
        </p:spPr>
      </p:pic>
      <p:pic>
        <p:nvPicPr>
          <p:cNvPr id="296" name="Google Shape;296;p30"/>
          <p:cNvPicPr preferRelativeResize="0"/>
          <p:nvPr/>
        </p:nvPicPr>
        <p:blipFill rotWithShape="1">
          <a:blip r:embed="rId5">
            <a:alphaModFix/>
          </a:blip>
          <a:srcRect b="79894" l="0" r="79893" t="0"/>
          <a:stretch/>
        </p:blipFill>
        <p:spPr>
          <a:xfrm rot="-1200007">
            <a:off x="5346522" y="2910397"/>
            <a:ext cx="169175" cy="169175"/>
          </a:xfrm>
          <a:prstGeom prst="rect">
            <a:avLst/>
          </a:prstGeom>
          <a:noFill/>
          <a:ln>
            <a:noFill/>
          </a:ln>
        </p:spPr>
      </p:pic>
      <p:pic>
        <p:nvPicPr>
          <p:cNvPr id="297" name="Google Shape;297;p30"/>
          <p:cNvPicPr preferRelativeResize="0"/>
          <p:nvPr/>
        </p:nvPicPr>
        <p:blipFill rotWithShape="1">
          <a:blip r:embed="rId5">
            <a:alphaModFix/>
          </a:blip>
          <a:srcRect b="79894" l="0" r="79893" t="0"/>
          <a:stretch/>
        </p:blipFill>
        <p:spPr>
          <a:xfrm rot="-1200007">
            <a:off x="5436050" y="4114239"/>
            <a:ext cx="169175" cy="169175"/>
          </a:xfrm>
          <a:prstGeom prst="rect">
            <a:avLst/>
          </a:prstGeom>
          <a:noFill/>
          <a:ln>
            <a:noFill/>
          </a:ln>
        </p:spPr>
      </p:pic>
      <p:pic>
        <p:nvPicPr>
          <p:cNvPr id="298" name="Google Shape;298;p30"/>
          <p:cNvPicPr preferRelativeResize="0"/>
          <p:nvPr/>
        </p:nvPicPr>
        <p:blipFill rotWithShape="1">
          <a:blip r:embed="rId5">
            <a:alphaModFix/>
          </a:blip>
          <a:srcRect b="79894" l="0" r="79893" t="0"/>
          <a:stretch/>
        </p:blipFill>
        <p:spPr>
          <a:xfrm rot="-1200007">
            <a:off x="5172843" y="3351157"/>
            <a:ext cx="169175" cy="169175"/>
          </a:xfrm>
          <a:prstGeom prst="rect">
            <a:avLst/>
          </a:prstGeom>
          <a:noFill/>
          <a:ln>
            <a:noFill/>
          </a:ln>
        </p:spPr>
      </p:pic>
      <p:pic>
        <p:nvPicPr>
          <p:cNvPr id="299" name="Google Shape;299;p30"/>
          <p:cNvPicPr preferRelativeResize="0"/>
          <p:nvPr/>
        </p:nvPicPr>
        <p:blipFill rotWithShape="1">
          <a:blip r:embed="rId5">
            <a:alphaModFix/>
          </a:blip>
          <a:srcRect b="79894" l="0" r="79893" t="0"/>
          <a:stretch/>
        </p:blipFill>
        <p:spPr>
          <a:xfrm rot="-1200007">
            <a:off x="4833537" y="2968758"/>
            <a:ext cx="169175" cy="169175"/>
          </a:xfrm>
          <a:prstGeom prst="rect">
            <a:avLst/>
          </a:prstGeom>
          <a:noFill/>
          <a:ln>
            <a:noFill/>
          </a:ln>
        </p:spPr>
      </p:pic>
      <p:pic>
        <p:nvPicPr>
          <p:cNvPr id="300" name="Google Shape;300;p30"/>
          <p:cNvPicPr preferRelativeResize="0"/>
          <p:nvPr/>
        </p:nvPicPr>
        <p:blipFill rotWithShape="1">
          <a:blip r:embed="rId5">
            <a:alphaModFix/>
          </a:blip>
          <a:srcRect b="79894" l="0" r="79893" t="0"/>
          <a:stretch/>
        </p:blipFill>
        <p:spPr>
          <a:xfrm rot="-1200007">
            <a:off x="4981999" y="3022358"/>
            <a:ext cx="169175" cy="169175"/>
          </a:xfrm>
          <a:prstGeom prst="rect">
            <a:avLst/>
          </a:prstGeom>
          <a:noFill/>
          <a:ln>
            <a:noFill/>
          </a:ln>
        </p:spPr>
      </p:pic>
      <p:pic>
        <p:nvPicPr>
          <p:cNvPr id="301" name="Google Shape;301;p30"/>
          <p:cNvPicPr preferRelativeResize="0"/>
          <p:nvPr/>
        </p:nvPicPr>
        <p:blipFill rotWithShape="1">
          <a:blip r:embed="rId5">
            <a:alphaModFix/>
          </a:blip>
          <a:srcRect b="79894" l="0" r="79893" t="0"/>
          <a:stretch/>
        </p:blipFill>
        <p:spPr>
          <a:xfrm rot="-1200007">
            <a:off x="5124812" y="2904208"/>
            <a:ext cx="169175" cy="169175"/>
          </a:xfrm>
          <a:prstGeom prst="rect">
            <a:avLst/>
          </a:prstGeom>
          <a:noFill/>
          <a:ln>
            <a:noFill/>
          </a:ln>
        </p:spPr>
      </p:pic>
      <p:pic>
        <p:nvPicPr>
          <p:cNvPr id="302" name="Google Shape;302;p30"/>
          <p:cNvPicPr preferRelativeResize="0"/>
          <p:nvPr/>
        </p:nvPicPr>
        <p:blipFill rotWithShape="1">
          <a:blip r:embed="rId5">
            <a:alphaModFix/>
          </a:blip>
          <a:srcRect b="79894" l="0" r="79893" t="0"/>
          <a:stretch/>
        </p:blipFill>
        <p:spPr>
          <a:xfrm rot="-1200007">
            <a:off x="5711048" y="3118540"/>
            <a:ext cx="169175" cy="169175"/>
          </a:xfrm>
          <a:prstGeom prst="rect">
            <a:avLst/>
          </a:prstGeom>
          <a:noFill/>
          <a:ln>
            <a:noFill/>
          </a:ln>
        </p:spPr>
      </p:pic>
      <p:pic>
        <p:nvPicPr>
          <p:cNvPr id="303" name="Google Shape;303;p30"/>
          <p:cNvPicPr preferRelativeResize="0"/>
          <p:nvPr/>
        </p:nvPicPr>
        <p:blipFill rotWithShape="1">
          <a:blip r:embed="rId5">
            <a:alphaModFix/>
          </a:blip>
          <a:srcRect b="79894" l="0" r="79893" t="0"/>
          <a:stretch/>
        </p:blipFill>
        <p:spPr>
          <a:xfrm rot="-1200007">
            <a:off x="5992037" y="3129621"/>
            <a:ext cx="169175" cy="169175"/>
          </a:xfrm>
          <a:prstGeom prst="rect">
            <a:avLst/>
          </a:prstGeom>
          <a:noFill/>
          <a:ln>
            <a:noFill/>
          </a:ln>
        </p:spPr>
      </p:pic>
      <p:pic>
        <p:nvPicPr>
          <p:cNvPr id="304" name="Google Shape;304;p30"/>
          <p:cNvPicPr preferRelativeResize="0"/>
          <p:nvPr/>
        </p:nvPicPr>
        <p:blipFill rotWithShape="1">
          <a:blip r:embed="rId5">
            <a:alphaModFix/>
          </a:blip>
          <a:srcRect b="79894" l="0" r="79893" t="0"/>
          <a:stretch/>
        </p:blipFill>
        <p:spPr>
          <a:xfrm rot="-1200007">
            <a:off x="5855798" y="3245640"/>
            <a:ext cx="169175" cy="169175"/>
          </a:xfrm>
          <a:prstGeom prst="rect">
            <a:avLst/>
          </a:prstGeom>
          <a:noFill/>
          <a:ln>
            <a:noFill/>
          </a:ln>
        </p:spPr>
      </p:pic>
      <p:pic>
        <p:nvPicPr>
          <p:cNvPr id="305" name="Google Shape;305;p30"/>
          <p:cNvPicPr preferRelativeResize="0"/>
          <p:nvPr/>
        </p:nvPicPr>
        <p:blipFill rotWithShape="1">
          <a:blip r:embed="rId5">
            <a:alphaModFix/>
          </a:blip>
          <a:srcRect b="79894" l="0" r="79893" t="0"/>
          <a:stretch/>
        </p:blipFill>
        <p:spPr>
          <a:xfrm rot="-1200007">
            <a:off x="6122387" y="3240583"/>
            <a:ext cx="169175" cy="169175"/>
          </a:xfrm>
          <a:prstGeom prst="rect">
            <a:avLst/>
          </a:prstGeom>
          <a:noFill/>
          <a:ln>
            <a:noFill/>
          </a:ln>
        </p:spPr>
      </p:pic>
      <p:pic>
        <p:nvPicPr>
          <p:cNvPr id="306" name="Google Shape;306;p30"/>
          <p:cNvPicPr preferRelativeResize="0"/>
          <p:nvPr/>
        </p:nvPicPr>
        <p:blipFill rotWithShape="1">
          <a:blip r:embed="rId5">
            <a:alphaModFix/>
          </a:blip>
          <a:srcRect b="79894" l="0" r="79893" t="0"/>
          <a:stretch/>
        </p:blipFill>
        <p:spPr>
          <a:xfrm rot="-1200007">
            <a:off x="6031724" y="3372358"/>
            <a:ext cx="169175" cy="169175"/>
          </a:xfrm>
          <a:prstGeom prst="rect">
            <a:avLst/>
          </a:prstGeom>
          <a:noFill/>
          <a:ln>
            <a:noFill/>
          </a:ln>
        </p:spPr>
      </p:pic>
      <p:pic>
        <p:nvPicPr>
          <p:cNvPr id="307" name="Google Shape;307;p30"/>
          <p:cNvPicPr preferRelativeResize="0"/>
          <p:nvPr/>
        </p:nvPicPr>
        <p:blipFill rotWithShape="1">
          <a:blip r:embed="rId7">
            <a:alphaModFix/>
          </a:blip>
          <a:srcRect b="79894" l="0" r="79893" t="0"/>
          <a:stretch/>
        </p:blipFill>
        <p:spPr>
          <a:xfrm rot="-1200007">
            <a:off x="6249262" y="3146021"/>
            <a:ext cx="169175" cy="169175"/>
          </a:xfrm>
          <a:prstGeom prst="rect">
            <a:avLst/>
          </a:prstGeom>
          <a:noFill/>
          <a:ln>
            <a:noFill/>
          </a:ln>
        </p:spPr>
      </p:pic>
      <p:pic>
        <p:nvPicPr>
          <p:cNvPr id="308" name="Google Shape;308;p30"/>
          <p:cNvPicPr preferRelativeResize="0"/>
          <p:nvPr/>
        </p:nvPicPr>
        <p:blipFill>
          <a:blip r:embed="rId3">
            <a:alphaModFix/>
          </a:blip>
          <a:stretch>
            <a:fillRect/>
          </a:stretch>
        </p:blipFill>
        <p:spPr>
          <a:xfrm flipH="1">
            <a:off x="7355926" y="3062625"/>
            <a:ext cx="1482550" cy="1482550"/>
          </a:xfrm>
          <a:prstGeom prst="rect">
            <a:avLst/>
          </a:prstGeom>
          <a:noFill/>
          <a:ln>
            <a:noFill/>
          </a:ln>
        </p:spPr>
      </p:pic>
      <p:pic>
        <p:nvPicPr>
          <p:cNvPr id="309" name="Google Shape;309;p30"/>
          <p:cNvPicPr preferRelativeResize="0"/>
          <p:nvPr/>
        </p:nvPicPr>
        <p:blipFill>
          <a:blip r:embed="rId8">
            <a:alphaModFix/>
          </a:blip>
          <a:stretch>
            <a:fillRect/>
          </a:stretch>
        </p:blipFill>
        <p:spPr>
          <a:xfrm>
            <a:off x="8425175" y="3133425"/>
            <a:ext cx="393600"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5" name="Google Shape;315;p31" title="CS Project Detection Short">
            <a:hlinkClick r:id="rId3"/>
          </p:cNvPr>
          <p:cNvPicPr preferRelativeResize="0"/>
          <p:nvPr/>
        </p:nvPicPr>
        <p:blipFill>
          <a:blip r:embed="rId4">
            <a:alphaModFix/>
          </a:blip>
          <a:stretch>
            <a:fillRect/>
          </a:stretch>
        </p:blipFill>
        <p:spPr>
          <a:xfrm>
            <a:off x="4370075" y="857250"/>
            <a:ext cx="4572000" cy="3429000"/>
          </a:xfrm>
          <a:prstGeom prst="rect">
            <a:avLst/>
          </a:prstGeom>
          <a:noFill/>
          <a:ln>
            <a:noFill/>
          </a:ln>
        </p:spPr>
      </p:pic>
      <p:sp>
        <p:nvSpPr>
          <p:cNvPr id="316" name="Google Shape;316;p31"/>
          <p:cNvSpPr txBox="1"/>
          <p:nvPr>
            <p:ph type="ctrTitle"/>
          </p:nvPr>
        </p:nvSpPr>
        <p:spPr>
          <a:xfrm>
            <a:off x="346300" y="857250"/>
            <a:ext cx="3946200" cy="3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Can detect biking in a wrong lane with</a:t>
            </a:r>
            <a:r>
              <a:rPr lang="en" sz="3000"/>
              <a:t> </a:t>
            </a:r>
            <a:br>
              <a:rPr lang="en" sz="3000"/>
            </a:br>
            <a:r>
              <a:rPr lang="en" sz="3000"/>
              <a:t>60% accuracy</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Can detect</a:t>
            </a:r>
            <a:r>
              <a:rPr lang="en" sz="3000"/>
              <a:t> speeding at an intersection with 80% accuracy</a:t>
            </a:r>
            <a:r>
              <a:rPr lang="en" sz="3000"/>
              <a:t>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63" name="Google Shape;63;p14"/>
          <p:cNvSpPr txBox="1"/>
          <p:nvPr/>
        </p:nvSpPr>
        <p:spPr>
          <a:xfrm>
            <a:off x="-1746275" y="1495000"/>
            <a:ext cx="2867700" cy="17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1195675" y="1495000"/>
            <a:ext cx="1380000" cy="7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aleway"/>
                <a:ea typeface="Raleway"/>
                <a:cs typeface="Raleway"/>
                <a:sym typeface="Raleway"/>
              </a:rPr>
              <a:t>D</a:t>
            </a:r>
            <a:r>
              <a:rPr b="1" lang="en" sz="2500">
                <a:solidFill>
                  <a:schemeClr val="dk1"/>
                </a:solidFill>
                <a:latin typeface="Raleway"/>
                <a:ea typeface="Raleway"/>
                <a:cs typeface="Raleway"/>
                <a:sym typeface="Raleway"/>
              </a:rPr>
              <a:t>etect</a:t>
            </a:r>
            <a:endParaRPr/>
          </a:p>
        </p:txBody>
      </p:sp>
      <p:sp>
        <p:nvSpPr>
          <p:cNvPr id="65" name="Google Shape;65;p14"/>
          <p:cNvSpPr txBox="1"/>
          <p:nvPr/>
        </p:nvSpPr>
        <p:spPr>
          <a:xfrm>
            <a:off x="2407075" y="1495000"/>
            <a:ext cx="3325500" cy="7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500">
                <a:solidFill>
                  <a:srgbClr val="A4C2F4"/>
                </a:solidFill>
                <a:latin typeface="Raleway"/>
                <a:ea typeface="Raleway"/>
                <a:cs typeface="Raleway"/>
                <a:sym typeface="Raleway"/>
              </a:rPr>
              <a:t>unsafe biking habits</a:t>
            </a:r>
            <a:endParaRPr/>
          </a:p>
        </p:txBody>
      </p:sp>
      <p:sp>
        <p:nvSpPr>
          <p:cNvPr id="66" name="Google Shape;66;p14"/>
          <p:cNvSpPr txBox="1"/>
          <p:nvPr/>
        </p:nvSpPr>
        <p:spPr>
          <a:xfrm>
            <a:off x="2334525" y="2618825"/>
            <a:ext cx="5141100" cy="7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500">
                <a:solidFill>
                  <a:srgbClr val="A4C2F4"/>
                </a:solidFill>
                <a:latin typeface="Raleway"/>
                <a:ea typeface="Raleway"/>
                <a:cs typeface="Raleway"/>
                <a:sym typeface="Raleway"/>
              </a:rPr>
              <a:t>and promote </a:t>
            </a:r>
            <a:r>
              <a:rPr b="1" i="1" lang="en" sz="2500">
                <a:solidFill>
                  <a:srgbClr val="FFFFFF"/>
                </a:solidFill>
                <a:latin typeface="Raleway"/>
                <a:ea typeface="Raleway"/>
                <a:cs typeface="Raleway"/>
                <a:sym typeface="Raleway"/>
              </a:rPr>
              <a:t>long-term</a:t>
            </a:r>
            <a:r>
              <a:rPr i="1" lang="en" sz="2500">
                <a:solidFill>
                  <a:srgbClr val="A4C2F4"/>
                </a:solidFill>
                <a:latin typeface="Raleway"/>
                <a:ea typeface="Raleway"/>
                <a:cs typeface="Raleway"/>
                <a:sym typeface="Raleway"/>
              </a:rPr>
              <a:t> change</a:t>
            </a:r>
            <a:endParaRPr/>
          </a:p>
        </p:txBody>
      </p:sp>
      <p:sp>
        <p:nvSpPr>
          <p:cNvPr id="67" name="Google Shape;67;p14"/>
          <p:cNvSpPr txBox="1"/>
          <p:nvPr/>
        </p:nvSpPr>
        <p:spPr>
          <a:xfrm>
            <a:off x="3626275" y="3765450"/>
            <a:ext cx="5141100" cy="7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500">
                <a:solidFill>
                  <a:srgbClr val="A4C2F4"/>
                </a:solidFill>
                <a:latin typeface="Raleway"/>
                <a:ea typeface="Raleway"/>
                <a:cs typeface="Raleway"/>
                <a:sym typeface="Raleway"/>
              </a:rPr>
              <a:t>through </a:t>
            </a:r>
            <a:r>
              <a:rPr b="1" i="1" lang="en" sz="2500">
                <a:solidFill>
                  <a:srgbClr val="FFFFFF"/>
                </a:solidFill>
                <a:latin typeface="Raleway"/>
                <a:ea typeface="Raleway"/>
                <a:cs typeface="Raleway"/>
                <a:sym typeface="Raleway"/>
              </a:rPr>
              <a:t>social gamification</a:t>
            </a:r>
            <a:endParaRPr b="1">
              <a:solidFill>
                <a:srgbClr val="FFFFFF"/>
              </a:solidFill>
            </a:endParaRPr>
          </a:p>
        </p:txBody>
      </p:sp>
      <p:sp>
        <p:nvSpPr>
          <p:cNvPr id="68" name="Google Shape;68;p14"/>
          <p:cNvSpPr txBox="1"/>
          <p:nvPr/>
        </p:nvSpPr>
        <p:spPr>
          <a:xfrm>
            <a:off x="555775" y="288335"/>
            <a:ext cx="61143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Raleway"/>
                <a:ea typeface="Raleway"/>
                <a:cs typeface="Raleway"/>
                <a:sym typeface="Raleway"/>
              </a:rPr>
              <a:t>Problem Statement</a:t>
            </a:r>
            <a:endParaRPr sz="40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22" name="Google Shape;322;p32"/>
          <p:cNvSpPr/>
          <p:nvPr/>
        </p:nvSpPr>
        <p:spPr>
          <a:xfrm>
            <a:off x="2914866" y="2703800"/>
            <a:ext cx="324300" cy="264300"/>
          </a:xfrm>
          <a:prstGeom prst="rect">
            <a:avLst/>
          </a:prstGeom>
          <a:noFill/>
          <a:ln cap="flat" cmpd="sng" w="1143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2"/>
          <p:cNvPicPr preferRelativeResize="0"/>
          <p:nvPr/>
        </p:nvPicPr>
        <p:blipFill>
          <a:blip r:embed="rId3">
            <a:alphaModFix/>
          </a:blip>
          <a:stretch>
            <a:fillRect/>
          </a:stretch>
        </p:blipFill>
        <p:spPr>
          <a:xfrm>
            <a:off x="938066" y="1166034"/>
            <a:ext cx="3948216" cy="3075623"/>
          </a:xfrm>
          <a:prstGeom prst="rect">
            <a:avLst/>
          </a:prstGeom>
          <a:noFill/>
          <a:ln>
            <a:noFill/>
          </a:ln>
        </p:spPr>
      </p:pic>
      <p:sp>
        <p:nvSpPr>
          <p:cNvPr id="324" name="Google Shape;324;p32"/>
          <p:cNvSpPr/>
          <p:nvPr/>
        </p:nvSpPr>
        <p:spPr>
          <a:xfrm>
            <a:off x="797925" y="1007660"/>
            <a:ext cx="4228500" cy="3392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25" name="Google Shape;325;p32"/>
          <p:cNvPicPr preferRelativeResize="0"/>
          <p:nvPr/>
        </p:nvPicPr>
        <p:blipFill rotWithShape="1">
          <a:blip r:embed="rId4">
            <a:alphaModFix/>
          </a:blip>
          <a:srcRect b="0" l="0" r="12717" t="0"/>
          <a:stretch/>
        </p:blipFill>
        <p:spPr>
          <a:xfrm rot="5400000">
            <a:off x="5440389" y="1907697"/>
            <a:ext cx="3671248" cy="1452925"/>
          </a:xfrm>
          <a:prstGeom prst="rect">
            <a:avLst/>
          </a:prstGeom>
          <a:noFill/>
          <a:ln>
            <a:noFill/>
          </a:ln>
        </p:spPr>
      </p:pic>
      <p:pic>
        <p:nvPicPr>
          <p:cNvPr id="326" name="Google Shape;326;p32"/>
          <p:cNvPicPr preferRelativeResize="0"/>
          <p:nvPr/>
        </p:nvPicPr>
        <p:blipFill>
          <a:blip r:embed="rId5">
            <a:alphaModFix/>
          </a:blip>
          <a:stretch>
            <a:fillRect/>
          </a:stretch>
        </p:blipFill>
        <p:spPr>
          <a:xfrm>
            <a:off x="7449619" y="4312660"/>
            <a:ext cx="291848" cy="291848"/>
          </a:xfrm>
          <a:prstGeom prst="rect">
            <a:avLst/>
          </a:prstGeom>
          <a:noFill/>
          <a:ln>
            <a:noFill/>
          </a:ln>
        </p:spPr>
      </p:pic>
      <p:pic>
        <p:nvPicPr>
          <p:cNvPr id="327" name="Google Shape;327;p32"/>
          <p:cNvPicPr preferRelativeResize="0"/>
          <p:nvPr/>
        </p:nvPicPr>
        <p:blipFill>
          <a:blip r:embed="rId5">
            <a:alphaModFix/>
          </a:blip>
          <a:stretch>
            <a:fillRect/>
          </a:stretch>
        </p:blipFill>
        <p:spPr>
          <a:xfrm>
            <a:off x="6815959" y="4320235"/>
            <a:ext cx="291848" cy="291848"/>
          </a:xfrm>
          <a:prstGeom prst="rect">
            <a:avLst/>
          </a:prstGeom>
          <a:noFill/>
          <a:ln>
            <a:noFill/>
          </a:ln>
        </p:spPr>
      </p:pic>
      <p:cxnSp>
        <p:nvCxnSpPr>
          <p:cNvPr id="328" name="Google Shape;328;p32"/>
          <p:cNvCxnSpPr>
            <a:stCxn id="329" idx="0"/>
            <a:endCxn id="327" idx="0"/>
          </p:cNvCxnSpPr>
          <p:nvPr/>
        </p:nvCxnSpPr>
        <p:spPr>
          <a:xfrm flipH="1">
            <a:off x="6962004" y="506682"/>
            <a:ext cx="74700" cy="3813600"/>
          </a:xfrm>
          <a:prstGeom prst="straightConnector1">
            <a:avLst/>
          </a:prstGeom>
          <a:noFill/>
          <a:ln cap="flat" cmpd="sng" w="9525">
            <a:solidFill>
              <a:schemeClr val="dk2"/>
            </a:solidFill>
            <a:prstDash val="lgDash"/>
            <a:round/>
            <a:headEnd len="med" w="med" type="none"/>
            <a:tailEnd len="med" w="med" type="none"/>
          </a:ln>
        </p:spPr>
      </p:cxnSp>
      <p:pic>
        <p:nvPicPr>
          <p:cNvPr id="330" name="Google Shape;330;p32"/>
          <p:cNvPicPr preferRelativeResize="0"/>
          <p:nvPr/>
        </p:nvPicPr>
        <p:blipFill>
          <a:blip r:embed="rId5">
            <a:alphaModFix/>
          </a:blip>
          <a:stretch>
            <a:fillRect/>
          </a:stretch>
        </p:blipFill>
        <p:spPr>
          <a:xfrm>
            <a:off x="7448305" y="506689"/>
            <a:ext cx="291848" cy="291848"/>
          </a:xfrm>
          <a:prstGeom prst="rect">
            <a:avLst/>
          </a:prstGeom>
          <a:noFill/>
          <a:ln>
            <a:noFill/>
          </a:ln>
        </p:spPr>
      </p:pic>
      <p:pic>
        <p:nvPicPr>
          <p:cNvPr id="329" name="Google Shape;329;p32"/>
          <p:cNvPicPr preferRelativeResize="0"/>
          <p:nvPr/>
        </p:nvPicPr>
        <p:blipFill>
          <a:blip r:embed="rId5">
            <a:alphaModFix/>
          </a:blip>
          <a:stretch>
            <a:fillRect/>
          </a:stretch>
        </p:blipFill>
        <p:spPr>
          <a:xfrm>
            <a:off x="6890780" y="506682"/>
            <a:ext cx="291848" cy="291848"/>
          </a:xfrm>
          <a:prstGeom prst="rect">
            <a:avLst/>
          </a:prstGeom>
          <a:noFill/>
          <a:ln>
            <a:noFill/>
          </a:ln>
        </p:spPr>
      </p:pic>
      <p:cxnSp>
        <p:nvCxnSpPr>
          <p:cNvPr id="331" name="Google Shape;331;p32"/>
          <p:cNvCxnSpPr>
            <a:stCxn id="329" idx="2"/>
            <a:endCxn id="327" idx="2"/>
          </p:cNvCxnSpPr>
          <p:nvPr/>
        </p:nvCxnSpPr>
        <p:spPr>
          <a:xfrm flipH="1">
            <a:off x="6962004" y="798529"/>
            <a:ext cx="74700" cy="3813600"/>
          </a:xfrm>
          <a:prstGeom prst="straightConnector1">
            <a:avLst/>
          </a:prstGeom>
          <a:noFill/>
          <a:ln cap="flat" cmpd="sng" w="28575">
            <a:solidFill>
              <a:srgbClr val="FFFF00"/>
            </a:solidFill>
            <a:prstDash val="solid"/>
            <a:round/>
            <a:headEnd len="med" w="med" type="none"/>
            <a:tailEnd len="med" w="med" type="none"/>
          </a:ln>
        </p:spPr>
      </p:cxnSp>
      <p:cxnSp>
        <p:nvCxnSpPr>
          <p:cNvPr id="332" name="Google Shape;332;p32"/>
          <p:cNvCxnSpPr>
            <a:stCxn id="330" idx="2"/>
            <a:endCxn id="326" idx="2"/>
          </p:cNvCxnSpPr>
          <p:nvPr/>
        </p:nvCxnSpPr>
        <p:spPr>
          <a:xfrm>
            <a:off x="7594229" y="798537"/>
            <a:ext cx="1200" cy="3806100"/>
          </a:xfrm>
          <a:prstGeom prst="straightConnector1">
            <a:avLst/>
          </a:prstGeom>
          <a:noFill/>
          <a:ln cap="flat" cmpd="sng" w="28575">
            <a:solidFill>
              <a:srgbClr val="FFFF00"/>
            </a:solidFill>
            <a:prstDash val="solid"/>
            <a:round/>
            <a:headEnd len="med" w="med" type="none"/>
            <a:tailEnd len="med" w="med" type="none"/>
          </a:ln>
        </p:spPr>
      </p:cxnSp>
      <p:sp>
        <p:nvSpPr>
          <p:cNvPr id="333" name="Google Shape;333;p32"/>
          <p:cNvSpPr/>
          <p:nvPr/>
        </p:nvSpPr>
        <p:spPr>
          <a:xfrm rot="5426997">
            <a:off x="7410452" y="3210335"/>
            <a:ext cx="114604" cy="96900"/>
          </a:xfrm>
          <a:prstGeom prst="ellipse">
            <a:avLst/>
          </a:prstGeom>
          <a:solidFill>
            <a:srgbClr val="00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nvSpPr>
        <p:spPr>
          <a:xfrm rot="5400000">
            <a:off x="7074350" y="3240195"/>
            <a:ext cx="600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pic>
        <p:nvPicPr>
          <p:cNvPr id="335" name="Google Shape;335;p32"/>
          <p:cNvPicPr preferRelativeResize="0"/>
          <p:nvPr/>
        </p:nvPicPr>
        <p:blipFill rotWithShape="1">
          <a:blip r:embed="rId6">
            <a:alphaModFix/>
          </a:blip>
          <a:srcRect b="10184" l="30443" r="37847" t="10682"/>
          <a:stretch/>
        </p:blipFill>
        <p:spPr>
          <a:xfrm rot="5399985">
            <a:off x="7519146" y="3091714"/>
            <a:ext cx="50000" cy="150142"/>
          </a:xfrm>
          <a:prstGeom prst="rect">
            <a:avLst/>
          </a:prstGeom>
          <a:noFill/>
          <a:ln>
            <a:noFill/>
          </a:ln>
        </p:spPr>
      </p:pic>
      <p:sp>
        <p:nvSpPr>
          <p:cNvPr id="336" name="Google Shape;336;p32"/>
          <p:cNvSpPr/>
          <p:nvPr/>
        </p:nvSpPr>
        <p:spPr>
          <a:xfrm rot="5400000">
            <a:off x="5118863" y="1719888"/>
            <a:ext cx="4314300" cy="17037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3"/>
          <p:cNvSpPr txBox="1"/>
          <p:nvPr>
            <p:ph type="ctrTitle"/>
          </p:nvPr>
        </p:nvSpPr>
        <p:spPr>
          <a:xfrm>
            <a:off x="138600" y="654025"/>
            <a:ext cx="4433400" cy="400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Mapping points for wrong lane and intersections </a:t>
            </a:r>
            <a:endParaRPr/>
          </a:p>
        </p:txBody>
      </p:sp>
      <p:pic>
        <p:nvPicPr>
          <p:cNvPr id="342" name="Google Shape;342;p33"/>
          <p:cNvPicPr preferRelativeResize="0"/>
          <p:nvPr/>
        </p:nvPicPr>
        <p:blipFill rotWithShape="1">
          <a:blip r:embed="rId3">
            <a:alphaModFix/>
          </a:blip>
          <a:srcRect b="0" l="7769" r="13829" t="0"/>
          <a:stretch/>
        </p:blipFill>
        <p:spPr>
          <a:xfrm>
            <a:off x="4477800" y="0"/>
            <a:ext cx="4666201" cy="5143501"/>
          </a:xfrm>
          <a:prstGeom prst="rect">
            <a:avLst/>
          </a:prstGeom>
          <a:noFill/>
          <a:ln>
            <a:noFill/>
          </a:ln>
        </p:spPr>
      </p:pic>
      <p:sp>
        <p:nvSpPr>
          <p:cNvPr id="343" name="Google Shape;3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000000"/>
                </a:solidFill>
              </a:rPr>
              <a:t>‹#›</a:t>
            </a:fld>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49" name="Google Shape;349;p34"/>
          <p:cNvSpPr/>
          <p:nvPr/>
        </p:nvSpPr>
        <p:spPr>
          <a:xfrm>
            <a:off x="431550" y="1743075"/>
            <a:ext cx="2282400" cy="221760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4"/>
          <p:cNvPicPr preferRelativeResize="0"/>
          <p:nvPr/>
        </p:nvPicPr>
        <p:blipFill>
          <a:blip r:embed="rId3">
            <a:alphaModFix/>
          </a:blip>
          <a:stretch>
            <a:fillRect/>
          </a:stretch>
        </p:blipFill>
        <p:spPr>
          <a:xfrm>
            <a:off x="565020" y="1887225"/>
            <a:ext cx="993350" cy="993350"/>
          </a:xfrm>
          <a:prstGeom prst="rect">
            <a:avLst/>
          </a:prstGeom>
          <a:noFill/>
          <a:ln>
            <a:noFill/>
          </a:ln>
        </p:spPr>
      </p:pic>
      <p:sp>
        <p:nvSpPr>
          <p:cNvPr id="351" name="Google Shape;351;p34"/>
          <p:cNvSpPr txBox="1"/>
          <p:nvPr/>
        </p:nvSpPr>
        <p:spPr>
          <a:xfrm>
            <a:off x="1558375" y="1921150"/>
            <a:ext cx="10797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Raleway"/>
                <a:ea typeface="Raleway"/>
                <a:cs typeface="Raleway"/>
                <a:sym typeface="Raleway"/>
              </a:rPr>
              <a:t>x </a:t>
            </a:r>
            <a:r>
              <a:rPr lang="en" sz="5000">
                <a:solidFill>
                  <a:srgbClr val="FFFFFF"/>
                </a:solidFill>
                <a:latin typeface="Raleway"/>
                <a:ea typeface="Raleway"/>
                <a:cs typeface="Raleway"/>
                <a:sym typeface="Raleway"/>
              </a:rPr>
              <a:t>6</a:t>
            </a:r>
            <a:endParaRPr sz="5000">
              <a:solidFill>
                <a:srgbClr val="FFFFFF"/>
              </a:solidFill>
              <a:latin typeface="Raleway"/>
              <a:ea typeface="Raleway"/>
              <a:cs typeface="Raleway"/>
              <a:sym typeface="Raleway"/>
            </a:endParaRPr>
          </a:p>
        </p:txBody>
      </p:sp>
      <p:sp>
        <p:nvSpPr>
          <p:cNvPr id="352" name="Google Shape;352;p34"/>
          <p:cNvSpPr txBox="1"/>
          <p:nvPr/>
        </p:nvSpPr>
        <p:spPr>
          <a:xfrm>
            <a:off x="431550" y="2980250"/>
            <a:ext cx="2282400" cy="8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500">
                <a:solidFill>
                  <a:srgbClr val="FFFFFF"/>
                </a:solidFill>
                <a:latin typeface="Raleway"/>
                <a:ea typeface="Raleway"/>
                <a:cs typeface="Raleway"/>
                <a:sym typeface="Raleway"/>
              </a:rPr>
              <a:t>Unsafe</a:t>
            </a:r>
            <a:br>
              <a:rPr lang="en" sz="2500">
                <a:solidFill>
                  <a:srgbClr val="FFFFFF"/>
                </a:solidFill>
                <a:latin typeface="Raleway"/>
                <a:ea typeface="Raleway"/>
                <a:cs typeface="Raleway"/>
                <a:sym typeface="Raleway"/>
              </a:rPr>
            </a:br>
            <a:r>
              <a:rPr lang="en" sz="2500">
                <a:solidFill>
                  <a:srgbClr val="FFFFFF"/>
                </a:solidFill>
                <a:latin typeface="Raleway"/>
                <a:ea typeface="Raleway"/>
                <a:cs typeface="Raleway"/>
                <a:sym typeface="Raleway"/>
              </a:rPr>
              <a:t>Bikers</a:t>
            </a:r>
            <a:endParaRPr sz="2500">
              <a:solidFill>
                <a:srgbClr val="FFFFFF"/>
              </a:solidFill>
              <a:latin typeface="Raleway"/>
              <a:ea typeface="Raleway"/>
              <a:cs typeface="Raleway"/>
              <a:sym typeface="Raleway"/>
            </a:endParaRPr>
          </a:p>
        </p:txBody>
      </p:sp>
      <p:sp>
        <p:nvSpPr>
          <p:cNvPr id="353" name="Google Shape;353;p34"/>
          <p:cNvSpPr txBox="1"/>
          <p:nvPr>
            <p:ph type="ctrTitle"/>
          </p:nvPr>
        </p:nvSpPr>
        <p:spPr>
          <a:xfrm>
            <a:off x="150450" y="105950"/>
            <a:ext cx="26850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User Study</a:t>
            </a:r>
            <a:endParaRPr sz="3500"/>
          </a:p>
        </p:txBody>
      </p:sp>
      <p:sp>
        <p:nvSpPr>
          <p:cNvPr id="354" name="Google Shape;354;p34"/>
          <p:cNvSpPr/>
          <p:nvPr/>
        </p:nvSpPr>
        <p:spPr>
          <a:xfrm>
            <a:off x="3632400" y="951150"/>
            <a:ext cx="1879200" cy="511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Pre-Interview</a:t>
            </a:r>
            <a:endParaRPr sz="1800">
              <a:latin typeface="Raleway"/>
              <a:ea typeface="Raleway"/>
              <a:cs typeface="Raleway"/>
              <a:sym typeface="Raleway"/>
            </a:endParaRPr>
          </a:p>
        </p:txBody>
      </p:sp>
      <p:sp>
        <p:nvSpPr>
          <p:cNvPr id="355" name="Google Shape;355;p34"/>
          <p:cNvSpPr/>
          <p:nvPr/>
        </p:nvSpPr>
        <p:spPr>
          <a:xfrm>
            <a:off x="3632400" y="4240800"/>
            <a:ext cx="1879200" cy="511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Post-Interview</a:t>
            </a:r>
            <a:endParaRPr sz="1800">
              <a:latin typeface="Raleway"/>
              <a:ea typeface="Raleway"/>
              <a:cs typeface="Raleway"/>
              <a:sym typeface="Raleway"/>
            </a:endParaRPr>
          </a:p>
        </p:txBody>
      </p:sp>
      <p:sp>
        <p:nvSpPr>
          <p:cNvPr id="356" name="Google Shape;356;p34"/>
          <p:cNvSpPr/>
          <p:nvPr/>
        </p:nvSpPr>
        <p:spPr>
          <a:xfrm>
            <a:off x="3734850" y="2014719"/>
            <a:ext cx="1674300" cy="167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aleway"/>
                <a:ea typeface="Raleway"/>
                <a:cs typeface="Raleway"/>
                <a:sym typeface="Raleway"/>
              </a:rPr>
              <a:t>Four Day Study Period</a:t>
            </a:r>
            <a:endParaRPr sz="1800">
              <a:latin typeface="Raleway"/>
              <a:ea typeface="Raleway"/>
              <a:cs typeface="Raleway"/>
              <a:sym typeface="Raleway"/>
            </a:endParaRPr>
          </a:p>
        </p:txBody>
      </p:sp>
      <p:cxnSp>
        <p:nvCxnSpPr>
          <p:cNvPr id="357" name="Google Shape;357;p34"/>
          <p:cNvCxnSpPr>
            <a:stCxn id="354" idx="2"/>
            <a:endCxn id="356" idx="0"/>
          </p:cNvCxnSpPr>
          <p:nvPr/>
        </p:nvCxnSpPr>
        <p:spPr>
          <a:xfrm>
            <a:off x="4572000" y="1462950"/>
            <a:ext cx="0" cy="551700"/>
          </a:xfrm>
          <a:prstGeom prst="straightConnector1">
            <a:avLst/>
          </a:prstGeom>
          <a:noFill/>
          <a:ln cap="flat" cmpd="sng" w="28575">
            <a:solidFill>
              <a:srgbClr val="FFFFFF"/>
            </a:solidFill>
            <a:prstDash val="solid"/>
            <a:round/>
            <a:headEnd len="med" w="med" type="none"/>
            <a:tailEnd len="med" w="med" type="triangle"/>
          </a:ln>
        </p:spPr>
      </p:cxnSp>
      <p:cxnSp>
        <p:nvCxnSpPr>
          <p:cNvPr id="358" name="Google Shape;358;p34"/>
          <p:cNvCxnSpPr>
            <a:stCxn id="356" idx="4"/>
            <a:endCxn id="355" idx="0"/>
          </p:cNvCxnSpPr>
          <p:nvPr/>
        </p:nvCxnSpPr>
        <p:spPr>
          <a:xfrm>
            <a:off x="4572000" y="3689019"/>
            <a:ext cx="0" cy="551700"/>
          </a:xfrm>
          <a:prstGeom prst="straightConnector1">
            <a:avLst/>
          </a:prstGeom>
          <a:noFill/>
          <a:ln cap="flat" cmpd="sng" w="28575">
            <a:solidFill>
              <a:srgbClr val="FFFFFF"/>
            </a:solidFill>
            <a:prstDash val="solid"/>
            <a:round/>
            <a:headEnd len="med" w="med" type="none"/>
            <a:tailEnd len="med" w="med" type="triangle"/>
          </a:ln>
        </p:spPr>
      </p:cxnSp>
      <p:sp>
        <p:nvSpPr>
          <p:cNvPr id="359" name="Google Shape;359;p34"/>
          <p:cNvSpPr/>
          <p:nvPr/>
        </p:nvSpPr>
        <p:spPr>
          <a:xfrm>
            <a:off x="6430050" y="1877175"/>
            <a:ext cx="2084700" cy="19494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Log for Each Session</a:t>
            </a:r>
            <a:br>
              <a:rPr lang="en">
                <a:solidFill>
                  <a:srgbClr val="FFFFFF"/>
                </a:solidFill>
                <a:latin typeface="Raleway"/>
                <a:ea typeface="Raleway"/>
                <a:cs typeface="Raleway"/>
                <a:sym typeface="Raleway"/>
              </a:rPr>
            </a:br>
            <a:r>
              <a:rPr lang="en">
                <a:solidFill>
                  <a:srgbClr val="FFFFFF"/>
                </a:solidFill>
                <a:latin typeface="Raleway"/>
                <a:ea typeface="Raleway"/>
                <a:cs typeface="Raleway"/>
                <a:sym typeface="Raleway"/>
              </a:rPr>
              <a:t> - Date and Time</a:t>
            </a:r>
            <a:br>
              <a:rPr lang="en">
                <a:solidFill>
                  <a:srgbClr val="FFFFFF"/>
                </a:solidFill>
                <a:latin typeface="Raleway"/>
                <a:ea typeface="Raleway"/>
                <a:cs typeface="Raleway"/>
                <a:sym typeface="Raleway"/>
              </a:rPr>
            </a:br>
            <a:r>
              <a:rPr lang="en">
                <a:solidFill>
                  <a:srgbClr val="FFFFFF"/>
                </a:solidFill>
                <a:latin typeface="Raleway"/>
                <a:ea typeface="Raleway"/>
                <a:cs typeface="Raleway"/>
                <a:sym typeface="Raleway"/>
              </a:rPr>
              <a:t> - Duration </a:t>
            </a:r>
            <a:br>
              <a:rPr lang="en">
                <a:solidFill>
                  <a:srgbClr val="FFFFFF"/>
                </a:solidFill>
                <a:latin typeface="Raleway"/>
                <a:ea typeface="Raleway"/>
                <a:cs typeface="Raleway"/>
                <a:sym typeface="Raleway"/>
              </a:rPr>
            </a:br>
            <a:r>
              <a:rPr lang="en">
                <a:solidFill>
                  <a:srgbClr val="FFFFFF"/>
                </a:solidFill>
                <a:latin typeface="Raleway"/>
                <a:ea typeface="Raleway"/>
                <a:cs typeface="Raleway"/>
                <a:sym typeface="Raleway"/>
              </a:rPr>
              <a:t> - Distance</a:t>
            </a:r>
            <a:br>
              <a:rPr lang="en">
                <a:solidFill>
                  <a:srgbClr val="FFFFFF"/>
                </a:solidFill>
                <a:latin typeface="Raleway"/>
                <a:ea typeface="Raleway"/>
                <a:cs typeface="Raleway"/>
                <a:sym typeface="Raleway"/>
              </a:rPr>
            </a:br>
            <a:r>
              <a:rPr lang="en">
                <a:solidFill>
                  <a:srgbClr val="FFFFFF"/>
                </a:solidFill>
                <a:latin typeface="Raleway"/>
                <a:ea typeface="Raleway"/>
                <a:cs typeface="Raleway"/>
                <a:sym typeface="Raleway"/>
              </a:rPr>
              <a:t> - Type of Dangerous Aspects Detected</a:t>
            </a:r>
            <a:br>
              <a:rPr lang="en">
                <a:solidFill>
                  <a:srgbClr val="FFFFFF"/>
                </a:solidFill>
                <a:latin typeface="Raleway"/>
                <a:ea typeface="Raleway"/>
                <a:cs typeface="Raleway"/>
                <a:sym typeface="Raleway"/>
              </a:rPr>
            </a:br>
            <a:r>
              <a:rPr lang="en">
                <a:solidFill>
                  <a:srgbClr val="FFFFFF"/>
                </a:solidFill>
                <a:latin typeface="Raleway"/>
                <a:ea typeface="Raleway"/>
                <a:cs typeface="Raleway"/>
                <a:sym typeface="Raleway"/>
              </a:rPr>
              <a:t>(out of 6)</a:t>
            </a:r>
            <a:endParaRPr>
              <a:solidFill>
                <a:srgbClr val="FFFFFF"/>
              </a:solidFill>
              <a:latin typeface="Raleway"/>
              <a:ea typeface="Raleway"/>
              <a:cs typeface="Raleway"/>
              <a:sym typeface="Raleway"/>
            </a:endParaRPr>
          </a:p>
        </p:txBody>
      </p:sp>
      <p:cxnSp>
        <p:nvCxnSpPr>
          <p:cNvPr id="360" name="Google Shape;360;p34"/>
          <p:cNvCxnSpPr>
            <a:stCxn id="356" idx="6"/>
            <a:endCxn id="359" idx="1"/>
          </p:cNvCxnSpPr>
          <p:nvPr/>
        </p:nvCxnSpPr>
        <p:spPr>
          <a:xfrm>
            <a:off x="5409150" y="2851869"/>
            <a:ext cx="1020900" cy="0"/>
          </a:xfrm>
          <a:prstGeom prst="straightConnector1">
            <a:avLst/>
          </a:prstGeom>
          <a:noFill/>
          <a:ln cap="flat" cmpd="sng" w="28575">
            <a:solidFill>
              <a:srgbClr val="FFFFFF"/>
            </a:solidFill>
            <a:prstDash val="solid"/>
            <a:round/>
            <a:headEnd len="med" w="med" type="none"/>
            <a:tailEnd len="med" w="med" type="triangle"/>
          </a:ln>
        </p:spPr>
      </p:cxnSp>
      <p:cxnSp>
        <p:nvCxnSpPr>
          <p:cNvPr id="361" name="Google Shape;361;p34"/>
          <p:cNvCxnSpPr>
            <a:stCxn id="349" idx="0"/>
            <a:endCxn id="354" idx="1"/>
          </p:cNvCxnSpPr>
          <p:nvPr/>
        </p:nvCxnSpPr>
        <p:spPr>
          <a:xfrm rot="-5400000">
            <a:off x="2334600" y="445125"/>
            <a:ext cx="536100" cy="2059800"/>
          </a:xfrm>
          <a:prstGeom prst="curvedConnector2">
            <a:avLst/>
          </a:prstGeom>
          <a:noFill/>
          <a:ln cap="flat" cmpd="sng" w="28575">
            <a:solidFill>
              <a:srgbClr val="FFFFFF"/>
            </a:solidFill>
            <a:prstDash val="solid"/>
            <a:round/>
            <a:headEnd len="med" w="med" type="none"/>
            <a:tailEnd len="med" w="med" type="none"/>
          </a:ln>
        </p:spPr>
      </p:cxnSp>
      <p:cxnSp>
        <p:nvCxnSpPr>
          <p:cNvPr id="362" name="Google Shape;362;p34"/>
          <p:cNvCxnSpPr/>
          <p:nvPr/>
        </p:nvCxnSpPr>
        <p:spPr>
          <a:xfrm flipH="1" rot="10800000">
            <a:off x="3420750" y="1206900"/>
            <a:ext cx="211500" cy="48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68" name="Google Shape;368;p35"/>
          <p:cNvSpPr txBox="1"/>
          <p:nvPr/>
        </p:nvSpPr>
        <p:spPr>
          <a:xfrm>
            <a:off x="2580900" y="3934300"/>
            <a:ext cx="39822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Biking Sessions of User 1</a:t>
            </a:r>
            <a:endParaRPr sz="1800">
              <a:solidFill>
                <a:srgbClr val="FFFFFF"/>
              </a:solidFill>
              <a:latin typeface="Raleway"/>
              <a:ea typeface="Raleway"/>
              <a:cs typeface="Raleway"/>
              <a:sym typeface="Raleway"/>
            </a:endParaRPr>
          </a:p>
        </p:txBody>
      </p:sp>
      <p:sp>
        <p:nvSpPr>
          <p:cNvPr id="369" name="Google Shape;369;p35"/>
          <p:cNvSpPr txBox="1"/>
          <p:nvPr/>
        </p:nvSpPr>
        <p:spPr>
          <a:xfrm>
            <a:off x="251425" y="1487275"/>
            <a:ext cx="3516300" cy="6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Number of Dangerous Aspects Detected During Biking Session</a:t>
            </a:r>
            <a:endParaRPr sz="1800">
              <a:solidFill>
                <a:srgbClr val="FFFFFF"/>
              </a:solidFill>
              <a:latin typeface="Raleway"/>
              <a:ea typeface="Raleway"/>
              <a:cs typeface="Raleway"/>
              <a:sym typeface="Raleway"/>
            </a:endParaRPr>
          </a:p>
        </p:txBody>
      </p:sp>
      <p:cxnSp>
        <p:nvCxnSpPr>
          <p:cNvPr id="370" name="Google Shape;370;p35"/>
          <p:cNvCxnSpPr>
            <a:stCxn id="369" idx="2"/>
            <a:endCxn id="371" idx="0"/>
          </p:cNvCxnSpPr>
          <p:nvPr/>
        </p:nvCxnSpPr>
        <p:spPr>
          <a:xfrm rot="5400000">
            <a:off x="1377175" y="1975675"/>
            <a:ext cx="443100" cy="821700"/>
          </a:xfrm>
          <a:prstGeom prst="bentConnector3">
            <a:avLst>
              <a:gd fmla="val 49994" name="adj1"/>
            </a:avLst>
          </a:prstGeom>
          <a:noFill/>
          <a:ln cap="flat" cmpd="sng" w="28575">
            <a:solidFill>
              <a:srgbClr val="FFFFFF"/>
            </a:solidFill>
            <a:prstDash val="solid"/>
            <a:round/>
            <a:headEnd len="med" w="med" type="none"/>
            <a:tailEnd len="med" w="med" type="none"/>
          </a:ln>
        </p:spPr>
      </p:cxnSp>
      <p:sp>
        <p:nvSpPr>
          <p:cNvPr id="371" name="Google Shape;371;p35"/>
          <p:cNvSpPr/>
          <p:nvPr/>
        </p:nvSpPr>
        <p:spPr>
          <a:xfrm>
            <a:off x="880300"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3</a:t>
            </a:r>
            <a:endParaRPr sz="2000">
              <a:latin typeface="Raleway"/>
              <a:ea typeface="Raleway"/>
              <a:cs typeface="Raleway"/>
              <a:sym typeface="Raleway"/>
            </a:endParaRPr>
          </a:p>
        </p:txBody>
      </p:sp>
      <p:sp>
        <p:nvSpPr>
          <p:cNvPr id="372" name="Google Shape;372;p35"/>
          <p:cNvSpPr/>
          <p:nvPr/>
        </p:nvSpPr>
        <p:spPr>
          <a:xfrm>
            <a:off x="1495584"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Raleway"/>
              <a:ea typeface="Raleway"/>
              <a:cs typeface="Raleway"/>
              <a:sym typeface="Raleway"/>
            </a:endParaRPr>
          </a:p>
        </p:txBody>
      </p:sp>
      <p:sp>
        <p:nvSpPr>
          <p:cNvPr id="373" name="Google Shape;373;p35"/>
          <p:cNvSpPr/>
          <p:nvPr/>
        </p:nvSpPr>
        <p:spPr>
          <a:xfrm>
            <a:off x="2110868"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Raleway"/>
              <a:ea typeface="Raleway"/>
              <a:cs typeface="Raleway"/>
              <a:sym typeface="Raleway"/>
            </a:endParaRPr>
          </a:p>
        </p:txBody>
      </p:sp>
      <p:sp>
        <p:nvSpPr>
          <p:cNvPr id="374" name="Google Shape;374;p35"/>
          <p:cNvSpPr/>
          <p:nvPr/>
        </p:nvSpPr>
        <p:spPr>
          <a:xfrm>
            <a:off x="2726152"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3341436"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3956720"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4572005"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5187289"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5802573"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6417857"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7033141"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7648391"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txBox="1"/>
          <p:nvPr>
            <p:ph type="ctrTitle"/>
          </p:nvPr>
        </p:nvSpPr>
        <p:spPr>
          <a:xfrm>
            <a:off x="1949700" y="350"/>
            <a:ext cx="5244600" cy="919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1600"/>
              <a:t>Total Sessions Logged: 65</a:t>
            </a:r>
            <a:endParaRPr sz="1600"/>
          </a:p>
          <a:p>
            <a:pPr indent="0" lvl="0" marL="0" rtl="0" algn="ctr">
              <a:lnSpc>
                <a:spcPct val="200000"/>
              </a:lnSpc>
              <a:spcBef>
                <a:spcPts val="0"/>
              </a:spcBef>
              <a:spcAft>
                <a:spcPts val="0"/>
              </a:spcAft>
              <a:buNone/>
            </a:pPr>
            <a:r>
              <a:rPr lang="en" sz="2500"/>
              <a:t>Data Processing</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36"/>
          <p:cNvSpPr/>
          <p:nvPr/>
        </p:nvSpPr>
        <p:spPr>
          <a:xfrm>
            <a:off x="880300"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3</a:t>
            </a:r>
            <a:endParaRPr sz="2000">
              <a:latin typeface="Raleway"/>
              <a:ea typeface="Raleway"/>
              <a:cs typeface="Raleway"/>
              <a:sym typeface="Raleway"/>
            </a:endParaRPr>
          </a:p>
        </p:txBody>
      </p:sp>
      <p:sp>
        <p:nvSpPr>
          <p:cNvPr id="390" name="Google Shape;390;p36"/>
          <p:cNvSpPr/>
          <p:nvPr/>
        </p:nvSpPr>
        <p:spPr>
          <a:xfrm>
            <a:off x="1495584"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1</a:t>
            </a:r>
            <a:endParaRPr sz="2000">
              <a:latin typeface="Raleway"/>
              <a:ea typeface="Raleway"/>
              <a:cs typeface="Raleway"/>
              <a:sym typeface="Raleway"/>
            </a:endParaRPr>
          </a:p>
        </p:txBody>
      </p:sp>
      <p:sp>
        <p:nvSpPr>
          <p:cNvPr id="391" name="Google Shape;391;p36"/>
          <p:cNvSpPr/>
          <p:nvPr/>
        </p:nvSpPr>
        <p:spPr>
          <a:xfrm>
            <a:off x="2110868"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2</a:t>
            </a:r>
            <a:endParaRPr sz="2000">
              <a:latin typeface="Raleway"/>
              <a:ea typeface="Raleway"/>
              <a:cs typeface="Raleway"/>
              <a:sym typeface="Raleway"/>
            </a:endParaRPr>
          </a:p>
        </p:txBody>
      </p:sp>
      <p:sp>
        <p:nvSpPr>
          <p:cNvPr id="392" name="Google Shape;392;p36"/>
          <p:cNvSpPr/>
          <p:nvPr/>
        </p:nvSpPr>
        <p:spPr>
          <a:xfrm>
            <a:off x="2726152"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3341436"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3956720"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4572005"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5187289"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txBox="1"/>
          <p:nvPr/>
        </p:nvSpPr>
        <p:spPr>
          <a:xfrm>
            <a:off x="349275" y="1747000"/>
            <a:ext cx="29079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First Quarter Average = 2</a:t>
            </a:r>
            <a:endParaRPr sz="1800">
              <a:solidFill>
                <a:srgbClr val="FFFFFF"/>
              </a:solidFill>
              <a:latin typeface="Raleway"/>
              <a:ea typeface="Raleway"/>
              <a:cs typeface="Raleway"/>
              <a:sym typeface="Raleway"/>
            </a:endParaRPr>
          </a:p>
        </p:txBody>
      </p:sp>
      <p:sp>
        <p:nvSpPr>
          <p:cNvPr id="398" name="Google Shape;398;p36"/>
          <p:cNvSpPr txBox="1"/>
          <p:nvPr/>
        </p:nvSpPr>
        <p:spPr>
          <a:xfrm>
            <a:off x="2580900" y="3934300"/>
            <a:ext cx="39822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Biking Sessions of User 1</a:t>
            </a:r>
            <a:endParaRPr sz="1800">
              <a:solidFill>
                <a:srgbClr val="FFFFFF"/>
              </a:solidFill>
              <a:latin typeface="Raleway"/>
              <a:ea typeface="Raleway"/>
              <a:cs typeface="Raleway"/>
              <a:sym typeface="Raleway"/>
            </a:endParaRPr>
          </a:p>
        </p:txBody>
      </p:sp>
      <p:sp>
        <p:nvSpPr>
          <p:cNvPr id="399" name="Google Shape;399;p36"/>
          <p:cNvSpPr/>
          <p:nvPr/>
        </p:nvSpPr>
        <p:spPr>
          <a:xfrm rot="-5400000">
            <a:off x="1700925" y="1389250"/>
            <a:ext cx="217800" cy="1862700"/>
          </a:xfrm>
          <a:prstGeom prst="rightBrace">
            <a:avLst>
              <a:gd fmla="val 88562" name="adj1"/>
              <a:gd fmla="val 5000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5802573"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6417857"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7033141"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7648391"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txBox="1"/>
          <p:nvPr>
            <p:ph type="ctrTitle"/>
          </p:nvPr>
        </p:nvSpPr>
        <p:spPr>
          <a:xfrm>
            <a:off x="1949700" y="350"/>
            <a:ext cx="5244600" cy="919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1600"/>
              <a:t>Total Sessions Logged: 65</a:t>
            </a:r>
            <a:endParaRPr sz="1600"/>
          </a:p>
          <a:p>
            <a:pPr indent="0" lvl="0" marL="0" rtl="0" algn="ctr">
              <a:lnSpc>
                <a:spcPct val="200000"/>
              </a:lnSpc>
              <a:spcBef>
                <a:spcPts val="0"/>
              </a:spcBef>
              <a:spcAft>
                <a:spcPts val="0"/>
              </a:spcAft>
              <a:buNone/>
            </a:pPr>
            <a:r>
              <a:rPr lang="en" sz="2500"/>
              <a:t>Data Processing</a:t>
            </a:r>
            <a:endParaRPr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37"/>
          <p:cNvSpPr/>
          <p:nvPr/>
        </p:nvSpPr>
        <p:spPr>
          <a:xfrm>
            <a:off x="6417873" y="2608025"/>
            <a:ext cx="615300" cy="12168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1</a:t>
            </a:r>
            <a:endParaRPr sz="2000">
              <a:latin typeface="Raleway"/>
              <a:ea typeface="Raleway"/>
              <a:cs typeface="Raleway"/>
              <a:sym typeface="Raleway"/>
            </a:endParaRPr>
          </a:p>
        </p:txBody>
      </p:sp>
      <p:sp>
        <p:nvSpPr>
          <p:cNvPr id="411" name="Google Shape;411;p37"/>
          <p:cNvSpPr/>
          <p:nvPr/>
        </p:nvSpPr>
        <p:spPr>
          <a:xfrm>
            <a:off x="7033157" y="2608025"/>
            <a:ext cx="615300" cy="12168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0</a:t>
            </a:r>
            <a:endParaRPr sz="2000">
              <a:latin typeface="Raleway"/>
              <a:ea typeface="Raleway"/>
              <a:cs typeface="Raleway"/>
              <a:sym typeface="Raleway"/>
            </a:endParaRPr>
          </a:p>
        </p:txBody>
      </p:sp>
      <p:sp>
        <p:nvSpPr>
          <p:cNvPr id="412" name="Google Shape;412;p37"/>
          <p:cNvSpPr/>
          <p:nvPr/>
        </p:nvSpPr>
        <p:spPr>
          <a:xfrm>
            <a:off x="7648441" y="2608025"/>
            <a:ext cx="615300" cy="12168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1</a:t>
            </a:r>
            <a:endParaRPr sz="2000">
              <a:latin typeface="Raleway"/>
              <a:ea typeface="Raleway"/>
              <a:cs typeface="Raleway"/>
              <a:sym typeface="Raleway"/>
            </a:endParaRPr>
          </a:p>
        </p:txBody>
      </p:sp>
      <p:sp>
        <p:nvSpPr>
          <p:cNvPr id="413" name="Google Shape;413;p37"/>
          <p:cNvSpPr txBox="1"/>
          <p:nvPr/>
        </p:nvSpPr>
        <p:spPr>
          <a:xfrm>
            <a:off x="5792350" y="1747000"/>
            <a:ext cx="30969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Last Quarter Average = 0.67</a:t>
            </a:r>
            <a:endParaRPr sz="1800">
              <a:solidFill>
                <a:srgbClr val="FFFFFF"/>
              </a:solidFill>
              <a:latin typeface="Raleway"/>
              <a:ea typeface="Raleway"/>
              <a:cs typeface="Raleway"/>
              <a:sym typeface="Raleway"/>
            </a:endParaRPr>
          </a:p>
        </p:txBody>
      </p:sp>
      <p:sp>
        <p:nvSpPr>
          <p:cNvPr id="414" name="Google Shape;414;p37"/>
          <p:cNvSpPr txBox="1"/>
          <p:nvPr/>
        </p:nvSpPr>
        <p:spPr>
          <a:xfrm>
            <a:off x="2580900" y="3934300"/>
            <a:ext cx="39822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Biking Sessions of User 1</a:t>
            </a:r>
            <a:endParaRPr sz="1800">
              <a:solidFill>
                <a:srgbClr val="FFFFFF"/>
              </a:solidFill>
              <a:latin typeface="Raleway"/>
              <a:ea typeface="Raleway"/>
              <a:cs typeface="Raleway"/>
              <a:sym typeface="Raleway"/>
            </a:endParaRPr>
          </a:p>
        </p:txBody>
      </p:sp>
      <p:sp>
        <p:nvSpPr>
          <p:cNvPr id="415" name="Google Shape;415;p37"/>
          <p:cNvSpPr/>
          <p:nvPr/>
        </p:nvSpPr>
        <p:spPr>
          <a:xfrm rot="-5400000">
            <a:off x="7231900" y="1389238"/>
            <a:ext cx="217800" cy="1862700"/>
          </a:xfrm>
          <a:prstGeom prst="rightBrace">
            <a:avLst>
              <a:gd fmla="val 88562" name="adj1"/>
              <a:gd fmla="val 5000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880300"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3</a:t>
            </a:r>
            <a:endParaRPr sz="2000">
              <a:latin typeface="Raleway"/>
              <a:ea typeface="Raleway"/>
              <a:cs typeface="Raleway"/>
              <a:sym typeface="Raleway"/>
            </a:endParaRPr>
          </a:p>
        </p:txBody>
      </p:sp>
      <p:sp>
        <p:nvSpPr>
          <p:cNvPr id="417" name="Google Shape;417;p37"/>
          <p:cNvSpPr/>
          <p:nvPr/>
        </p:nvSpPr>
        <p:spPr>
          <a:xfrm>
            <a:off x="1495584"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1</a:t>
            </a:r>
            <a:endParaRPr sz="2000">
              <a:latin typeface="Raleway"/>
              <a:ea typeface="Raleway"/>
              <a:cs typeface="Raleway"/>
              <a:sym typeface="Raleway"/>
            </a:endParaRPr>
          </a:p>
        </p:txBody>
      </p:sp>
      <p:sp>
        <p:nvSpPr>
          <p:cNvPr id="418" name="Google Shape;418;p37"/>
          <p:cNvSpPr/>
          <p:nvPr/>
        </p:nvSpPr>
        <p:spPr>
          <a:xfrm>
            <a:off x="2110868" y="2608025"/>
            <a:ext cx="615300" cy="1216800"/>
          </a:xfrm>
          <a:prstGeom prst="rect">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aleway"/>
                <a:ea typeface="Raleway"/>
                <a:cs typeface="Raleway"/>
                <a:sym typeface="Raleway"/>
              </a:rPr>
              <a:t>2</a:t>
            </a:r>
            <a:endParaRPr sz="2000">
              <a:latin typeface="Raleway"/>
              <a:ea typeface="Raleway"/>
              <a:cs typeface="Raleway"/>
              <a:sym typeface="Raleway"/>
            </a:endParaRPr>
          </a:p>
        </p:txBody>
      </p:sp>
      <p:sp>
        <p:nvSpPr>
          <p:cNvPr id="419" name="Google Shape;419;p37"/>
          <p:cNvSpPr/>
          <p:nvPr/>
        </p:nvSpPr>
        <p:spPr>
          <a:xfrm>
            <a:off x="2726152"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3341436"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3956720"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4572005"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5187289"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nvSpPr>
        <p:spPr>
          <a:xfrm>
            <a:off x="349275" y="1747000"/>
            <a:ext cx="29079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First Quarter Average = 2</a:t>
            </a:r>
            <a:endParaRPr sz="1800">
              <a:solidFill>
                <a:srgbClr val="FFFFFF"/>
              </a:solidFill>
              <a:latin typeface="Raleway"/>
              <a:ea typeface="Raleway"/>
              <a:cs typeface="Raleway"/>
              <a:sym typeface="Raleway"/>
            </a:endParaRPr>
          </a:p>
        </p:txBody>
      </p:sp>
      <p:sp>
        <p:nvSpPr>
          <p:cNvPr id="425" name="Google Shape;425;p37"/>
          <p:cNvSpPr/>
          <p:nvPr/>
        </p:nvSpPr>
        <p:spPr>
          <a:xfrm rot="-5400000">
            <a:off x="1700925" y="1389250"/>
            <a:ext cx="217800" cy="1862700"/>
          </a:xfrm>
          <a:prstGeom prst="rightBrace">
            <a:avLst>
              <a:gd fmla="val 88562" name="adj1"/>
              <a:gd fmla="val 5000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5802573" y="2608025"/>
            <a:ext cx="615300" cy="1216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txBox="1"/>
          <p:nvPr>
            <p:ph type="ctrTitle"/>
          </p:nvPr>
        </p:nvSpPr>
        <p:spPr>
          <a:xfrm>
            <a:off x="1949700" y="350"/>
            <a:ext cx="5244600" cy="919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1600"/>
              <a:t>Total Sessions Logged: 65</a:t>
            </a:r>
            <a:endParaRPr sz="1600"/>
          </a:p>
          <a:p>
            <a:pPr indent="0" lvl="0" marL="0" rtl="0" algn="ctr">
              <a:lnSpc>
                <a:spcPct val="200000"/>
              </a:lnSpc>
              <a:spcBef>
                <a:spcPts val="0"/>
              </a:spcBef>
              <a:spcAft>
                <a:spcPts val="0"/>
              </a:spcAft>
              <a:buNone/>
            </a:pPr>
            <a:r>
              <a:rPr lang="en" sz="2500"/>
              <a:t>Data Processing</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8"/>
          <p:cNvSpPr txBox="1"/>
          <p:nvPr>
            <p:ph type="ctrTitle"/>
          </p:nvPr>
        </p:nvSpPr>
        <p:spPr>
          <a:xfrm>
            <a:off x="1949700" y="1135150"/>
            <a:ext cx="5244600" cy="8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Overall Decrease in </a:t>
            </a:r>
            <a:br>
              <a:rPr lang="en" sz="2500"/>
            </a:br>
            <a:r>
              <a:rPr lang="en" sz="2500"/>
              <a:t>Dangerous Aspects Detected</a:t>
            </a:r>
            <a:endParaRPr sz="2500"/>
          </a:p>
        </p:txBody>
      </p:sp>
      <p:sp>
        <p:nvSpPr>
          <p:cNvPr id="433" name="Google Shape;43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38"/>
          <p:cNvSpPr txBox="1"/>
          <p:nvPr>
            <p:ph type="ctrTitle"/>
          </p:nvPr>
        </p:nvSpPr>
        <p:spPr>
          <a:xfrm>
            <a:off x="3881400" y="1525550"/>
            <a:ext cx="1381200" cy="248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0"/>
              <a:t>5</a:t>
            </a:r>
            <a:endParaRPr b="1" sz="3000"/>
          </a:p>
        </p:txBody>
      </p:sp>
      <p:sp>
        <p:nvSpPr>
          <p:cNvPr id="435" name="Google Shape;435;p38"/>
          <p:cNvSpPr txBox="1"/>
          <p:nvPr/>
        </p:nvSpPr>
        <p:spPr>
          <a:xfrm>
            <a:off x="5020875" y="3108000"/>
            <a:ext cx="3197100" cy="81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aleway"/>
                <a:ea typeface="Raleway"/>
                <a:cs typeface="Raleway"/>
                <a:sym typeface="Raleway"/>
              </a:rPr>
              <a:t>/6 participants</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9"/>
          <p:cNvSpPr txBox="1"/>
          <p:nvPr>
            <p:ph type="ctrTitle"/>
          </p:nvPr>
        </p:nvSpPr>
        <p:spPr>
          <a:xfrm>
            <a:off x="1249050" y="1081888"/>
            <a:ext cx="6645900" cy="116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Average Change Among Users in </a:t>
            </a:r>
            <a:br>
              <a:rPr lang="en" sz="2500"/>
            </a:br>
            <a:r>
              <a:rPr lang="en" sz="2500"/>
              <a:t>Number of Dangerous Aspects Detected </a:t>
            </a:r>
            <a:br>
              <a:rPr lang="en" sz="2500"/>
            </a:br>
            <a:r>
              <a:rPr lang="en" sz="2500"/>
              <a:t>per Biking Session</a:t>
            </a:r>
            <a:endParaRPr sz="2500"/>
          </a:p>
        </p:txBody>
      </p:sp>
      <p:sp>
        <p:nvSpPr>
          <p:cNvPr id="441" name="Google Shape;44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9"/>
          <p:cNvSpPr txBox="1"/>
          <p:nvPr>
            <p:ph type="ctrTitle"/>
          </p:nvPr>
        </p:nvSpPr>
        <p:spPr>
          <a:xfrm>
            <a:off x="2662650" y="1795113"/>
            <a:ext cx="3818700" cy="22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0"/>
              <a:t>-17%</a:t>
            </a:r>
            <a:endParaRPr b="1" sz="1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0"/>
          <p:cNvSpPr txBox="1"/>
          <p:nvPr>
            <p:ph type="ctrTitle"/>
          </p:nvPr>
        </p:nvSpPr>
        <p:spPr>
          <a:xfrm>
            <a:off x="355200" y="670600"/>
            <a:ext cx="84336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(1) </a:t>
            </a:r>
            <a:r>
              <a:rPr lang="en" sz="3500"/>
              <a:t>Energy System Provided Incentives</a:t>
            </a:r>
            <a:endParaRPr sz="3500"/>
          </a:p>
        </p:txBody>
      </p:sp>
      <p:sp>
        <p:nvSpPr>
          <p:cNvPr id="448" name="Google Shape;44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49" name="Google Shape;449;p40"/>
          <p:cNvSpPr txBox="1"/>
          <p:nvPr/>
        </p:nvSpPr>
        <p:spPr>
          <a:xfrm>
            <a:off x="164023" y="2377075"/>
            <a:ext cx="4282800" cy="19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4CCCC"/>
                </a:solidFill>
                <a:latin typeface="Raleway"/>
                <a:ea typeface="Raleway"/>
                <a:cs typeface="Raleway"/>
                <a:sym typeface="Raleway"/>
              </a:rPr>
              <a:t>User 2</a:t>
            </a:r>
            <a:r>
              <a:rPr lang="en" sz="1500">
                <a:solidFill>
                  <a:srgbClr val="F4CCCC"/>
                </a:solidFill>
                <a:latin typeface="Raleway"/>
                <a:ea typeface="Raleway"/>
                <a:cs typeface="Raleway"/>
                <a:sym typeface="Raleway"/>
              </a:rPr>
              <a:t>:</a:t>
            </a:r>
            <a:r>
              <a:rPr lang="en" sz="2300">
                <a:solidFill>
                  <a:srgbClr val="F4CCCC"/>
                </a:solidFill>
                <a:latin typeface="Raleway"/>
                <a:ea typeface="Raleway"/>
                <a:cs typeface="Raleway"/>
                <a:sym typeface="Raleway"/>
              </a:rPr>
              <a:t> </a:t>
            </a:r>
            <a:r>
              <a:rPr i="1" lang="en" sz="2300">
                <a:solidFill>
                  <a:srgbClr val="F4CCCC"/>
                </a:solidFill>
                <a:latin typeface="Raleway"/>
                <a:ea typeface="Raleway"/>
                <a:cs typeface="Raleway"/>
                <a:sym typeface="Raleway"/>
              </a:rPr>
              <a:t>“Sometimes I </a:t>
            </a:r>
            <a:r>
              <a:rPr b="1" i="1" lang="en" sz="2300">
                <a:solidFill>
                  <a:srgbClr val="F4CCCC"/>
                </a:solidFill>
                <a:latin typeface="Raleway"/>
                <a:ea typeface="Raleway"/>
                <a:cs typeface="Raleway"/>
                <a:sym typeface="Raleway"/>
              </a:rPr>
              <a:t>wear headphones</a:t>
            </a:r>
            <a:r>
              <a:rPr i="1" lang="en" sz="2300">
                <a:solidFill>
                  <a:srgbClr val="F4CCCC"/>
                </a:solidFill>
                <a:latin typeface="Raleway"/>
                <a:ea typeface="Raleway"/>
                <a:cs typeface="Raleway"/>
                <a:sym typeface="Raleway"/>
              </a:rPr>
              <a:t>. [..] I feel like I might get into an accident [because of this], but I </a:t>
            </a:r>
            <a:r>
              <a:rPr b="1" i="1" lang="en" sz="2300">
                <a:solidFill>
                  <a:srgbClr val="F4CCCC"/>
                </a:solidFill>
                <a:latin typeface="Raleway"/>
                <a:ea typeface="Raleway"/>
                <a:cs typeface="Raleway"/>
                <a:sym typeface="Raleway"/>
              </a:rPr>
              <a:t>don’t really care</a:t>
            </a:r>
            <a:r>
              <a:rPr i="1" lang="en" sz="2300">
                <a:solidFill>
                  <a:srgbClr val="F4CCCC"/>
                </a:solidFill>
                <a:latin typeface="Raleway"/>
                <a:ea typeface="Raleway"/>
                <a:cs typeface="Raleway"/>
                <a:sym typeface="Raleway"/>
              </a:rPr>
              <a:t> that much.”</a:t>
            </a:r>
            <a:endParaRPr i="1" sz="2300">
              <a:solidFill>
                <a:srgbClr val="F4CCCC"/>
              </a:solidFill>
              <a:latin typeface="Raleway"/>
              <a:ea typeface="Raleway"/>
              <a:cs typeface="Raleway"/>
              <a:sym typeface="Raleway"/>
            </a:endParaRPr>
          </a:p>
        </p:txBody>
      </p:sp>
      <p:sp>
        <p:nvSpPr>
          <p:cNvPr id="450" name="Google Shape;450;p40"/>
          <p:cNvSpPr txBox="1"/>
          <p:nvPr/>
        </p:nvSpPr>
        <p:spPr>
          <a:xfrm>
            <a:off x="1521675" y="1846325"/>
            <a:ext cx="1567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4CCCC"/>
                </a:solidFill>
                <a:latin typeface="Raleway"/>
                <a:ea typeface="Raleway"/>
                <a:cs typeface="Raleway"/>
                <a:sym typeface="Raleway"/>
              </a:rPr>
              <a:t>Pre</a:t>
            </a:r>
            <a:endParaRPr b="1" sz="3000">
              <a:solidFill>
                <a:srgbClr val="F4CCCC"/>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56" name="Google Shape;456;p41"/>
          <p:cNvSpPr txBox="1"/>
          <p:nvPr/>
        </p:nvSpPr>
        <p:spPr>
          <a:xfrm>
            <a:off x="164023" y="2377075"/>
            <a:ext cx="4282800" cy="19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4CCCC"/>
                </a:solidFill>
                <a:latin typeface="Raleway"/>
                <a:ea typeface="Raleway"/>
                <a:cs typeface="Raleway"/>
                <a:sym typeface="Raleway"/>
              </a:rPr>
              <a:t>User 2:</a:t>
            </a:r>
            <a:r>
              <a:rPr lang="en" sz="2300">
                <a:solidFill>
                  <a:srgbClr val="F4CCCC"/>
                </a:solidFill>
                <a:latin typeface="Raleway"/>
                <a:ea typeface="Raleway"/>
                <a:cs typeface="Raleway"/>
                <a:sym typeface="Raleway"/>
              </a:rPr>
              <a:t> </a:t>
            </a:r>
            <a:r>
              <a:rPr i="1" lang="en" sz="2300">
                <a:solidFill>
                  <a:srgbClr val="F4CCCC"/>
                </a:solidFill>
                <a:latin typeface="Raleway"/>
                <a:ea typeface="Raleway"/>
                <a:cs typeface="Raleway"/>
                <a:sym typeface="Raleway"/>
              </a:rPr>
              <a:t>“Sometimes I </a:t>
            </a:r>
            <a:r>
              <a:rPr b="1" i="1" lang="en" sz="2300">
                <a:solidFill>
                  <a:srgbClr val="F4CCCC"/>
                </a:solidFill>
                <a:latin typeface="Raleway"/>
                <a:ea typeface="Raleway"/>
                <a:cs typeface="Raleway"/>
                <a:sym typeface="Raleway"/>
              </a:rPr>
              <a:t>wear headphones</a:t>
            </a:r>
            <a:r>
              <a:rPr i="1" lang="en" sz="2300">
                <a:solidFill>
                  <a:srgbClr val="F4CCCC"/>
                </a:solidFill>
                <a:latin typeface="Raleway"/>
                <a:ea typeface="Raleway"/>
                <a:cs typeface="Raleway"/>
                <a:sym typeface="Raleway"/>
              </a:rPr>
              <a:t>. [..] I feel like I might get into an accident [because of this], but I </a:t>
            </a:r>
            <a:r>
              <a:rPr b="1" i="1" lang="en" sz="2300">
                <a:solidFill>
                  <a:srgbClr val="F4CCCC"/>
                </a:solidFill>
                <a:latin typeface="Raleway"/>
                <a:ea typeface="Raleway"/>
                <a:cs typeface="Raleway"/>
                <a:sym typeface="Raleway"/>
              </a:rPr>
              <a:t>don’t really care</a:t>
            </a:r>
            <a:r>
              <a:rPr i="1" lang="en" sz="2300">
                <a:solidFill>
                  <a:srgbClr val="F4CCCC"/>
                </a:solidFill>
                <a:latin typeface="Raleway"/>
                <a:ea typeface="Raleway"/>
                <a:cs typeface="Raleway"/>
                <a:sym typeface="Raleway"/>
              </a:rPr>
              <a:t> that much.”</a:t>
            </a:r>
            <a:endParaRPr i="1" sz="2300">
              <a:solidFill>
                <a:srgbClr val="F4CCCC"/>
              </a:solidFill>
              <a:latin typeface="Raleway"/>
              <a:ea typeface="Raleway"/>
              <a:cs typeface="Raleway"/>
              <a:sym typeface="Raleway"/>
            </a:endParaRPr>
          </a:p>
        </p:txBody>
      </p:sp>
      <p:sp>
        <p:nvSpPr>
          <p:cNvPr id="457" name="Google Shape;457;p41"/>
          <p:cNvSpPr txBox="1"/>
          <p:nvPr/>
        </p:nvSpPr>
        <p:spPr>
          <a:xfrm>
            <a:off x="4697177" y="2377075"/>
            <a:ext cx="4282800" cy="19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D9EAD3"/>
                </a:solidFill>
                <a:latin typeface="Raleway"/>
                <a:ea typeface="Raleway"/>
                <a:cs typeface="Raleway"/>
                <a:sym typeface="Raleway"/>
              </a:rPr>
              <a:t>User 2:</a:t>
            </a:r>
            <a:r>
              <a:rPr lang="en" sz="2300">
                <a:solidFill>
                  <a:srgbClr val="D9EAD3"/>
                </a:solidFill>
                <a:latin typeface="Raleway"/>
                <a:ea typeface="Raleway"/>
                <a:cs typeface="Raleway"/>
                <a:sym typeface="Raleway"/>
              </a:rPr>
              <a:t> </a:t>
            </a:r>
            <a:r>
              <a:rPr i="1" lang="en" sz="2300">
                <a:solidFill>
                  <a:srgbClr val="D9EAD3"/>
                </a:solidFill>
                <a:latin typeface="Raleway"/>
                <a:ea typeface="Raleway"/>
                <a:cs typeface="Raleway"/>
                <a:sym typeface="Raleway"/>
              </a:rPr>
              <a:t>“Sometimes I listen to music while biking, but I realized that that </a:t>
            </a:r>
            <a:r>
              <a:rPr b="1" i="1" lang="en" sz="2300">
                <a:solidFill>
                  <a:srgbClr val="D9EAD3"/>
                </a:solidFill>
                <a:latin typeface="Raleway"/>
                <a:ea typeface="Raleway"/>
                <a:cs typeface="Raleway"/>
                <a:sym typeface="Raleway"/>
              </a:rPr>
              <a:t>cuts off my [energy]</a:t>
            </a:r>
            <a:r>
              <a:rPr i="1" lang="en" sz="2300">
                <a:solidFill>
                  <a:srgbClr val="D9EAD3"/>
                </a:solidFill>
                <a:latin typeface="Raleway"/>
                <a:ea typeface="Raleway"/>
                <a:cs typeface="Raleway"/>
                <a:sym typeface="Raleway"/>
              </a:rPr>
              <a:t> so sometimes </a:t>
            </a:r>
            <a:r>
              <a:rPr b="1" i="1" lang="en" sz="2300">
                <a:solidFill>
                  <a:srgbClr val="D9EAD3"/>
                </a:solidFill>
                <a:latin typeface="Raleway"/>
                <a:ea typeface="Raleway"/>
                <a:cs typeface="Raleway"/>
                <a:sym typeface="Raleway"/>
              </a:rPr>
              <a:t>I do not listen</a:t>
            </a:r>
            <a:r>
              <a:rPr i="1" lang="en" sz="2300">
                <a:solidFill>
                  <a:srgbClr val="D9EAD3"/>
                </a:solidFill>
                <a:latin typeface="Raleway"/>
                <a:ea typeface="Raleway"/>
                <a:cs typeface="Raleway"/>
                <a:sym typeface="Raleway"/>
              </a:rPr>
              <a:t> to music anymore.”</a:t>
            </a:r>
            <a:endParaRPr sz="2300">
              <a:solidFill>
                <a:srgbClr val="D9EAD3"/>
              </a:solidFill>
              <a:latin typeface="Raleway"/>
              <a:ea typeface="Raleway"/>
              <a:cs typeface="Raleway"/>
              <a:sym typeface="Raleway"/>
            </a:endParaRPr>
          </a:p>
        </p:txBody>
      </p:sp>
      <p:sp>
        <p:nvSpPr>
          <p:cNvPr id="458" name="Google Shape;458;p41"/>
          <p:cNvSpPr txBox="1"/>
          <p:nvPr/>
        </p:nvSpPr>
        <p:spPr>
          <a:xfrm>
            <a:off x="6180950" y="1846325"/>
            <a:ext cx="120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D9EAD3"/>
                </a:solidFill>
                <a:latin typeface="Raleway"/>
                <a:ea typeface="Raleway"/>
                <a:cs typeface="Raleway"/>
                <a:sym typeface="Raleway"/>
              </a:rPr>
              <a:t>Post</a:t>
            </a:r>
            <a:endParaRPr b="1" sz="3000">
              <a:solidFill>
                <a:srgbClr val="D9EAD3"/>
              </a:solidFill>
              <a:latin typeface="Raleway"/>
              <a:ea typeface="Raleway"/>
              <a:cs typeface="Raleway"/>
              <a:sym typeface="Raleway"/>
            </a:endParaRPr>
          </a:p>
        </p:txBody>
      </p:sp>
      <p:sp>
        <p:nvSpPr>
          <p:cNvPr id="459" name="Google Shape;459;p41"/>
          <p:cNvSpPr txBox="1"/>
          <p:nvPr/>
        </p:nvSpPr>
        <p:spPr>
          <a:xfrm>
            <a:off x="1521675" y="1846325"/>
            <a:ext cx="1567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4CCCC"/>
                </a:solidFill>
                <a:latin typeface="Raleway"/>
                <a:ea typeface="Raleway"/>
                <a:cs typeface="Raleway"/>
                <a:sym typeface="Raleway"/>
              </a:rPr>
              <a:t>Pre</a:t>
            </a:r>
            <a:endParaRPr b="1" sz="3000">
              <a:solidFill>
                <a:srgbClr val="F4CCCC"/>
              </a:solidFill>
              <a:latin typeface="Raleway"/>
              <a:ea typeface="Raleway"/>
              <a:cs typeface="Raleway"/>
              <a:sym typeface="Raleway"/>
            </a:endParaRPr>
          </a:p>
        </p:txBody>
      </p:sp>
      <p:sp>
        <p:nvSpPr>
          <p:cNvPr id="460" name="Google Shape;460;p41"/>
          <p:cNvSpPr txBox="1"/>
          <p:nvPr>
            <p:ph type="ctrTitle"/>
          </p:nvPr>
        </p:nvSpPr>
        <p:spPr>
          <a:xfrm>
            <a:off x="355200" y="670600"/>
            <a:ext cx="84336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(1) Energy System Provided Incentives</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4" name="Google Shape;74;p15"/>
          <p:cNvSpPr txBox="1"/>
          <p:nvPr/>
        </p:nvSpPr>
        <p:spPr>
          <a:xfrm>
            <a:off x="555775" y="288325"/>
            <a:ext cx="8409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Raleway"/>
                <a:ea typeface="Raleway"/>
                <a:cs typeface="Raleway"/>
                <a:sym typeface="Raleway"/>
              </a:rPr>
              <a:t>Existing Works Don’t Do Enough</a:t>
            </a:r>
            <a:endParaRPr sz="4000">
              <a:solidFill>
                <a:srgbClr val="FFFFFF"/>
              </a:solidFill>
              <a:latin typeface="Raleway"/>
              <a:ea typeface="Raleway"/>
              <a:cs typeface="Raleway"/>
              <a:sym typeface="Raleway"/>
            </a:endParaRPr>
          </a:p>
        </p:txBody>
      </p:sp>
      <p:sp>
        <p:nvSpPr>
          <p:cNvPr id="75" name="Google Shape;75;p15"/>
          <p:cNvSpPr txBox="1"/>
          <p:nvPr/>
        </p:nvSpPr>
        <p:spPr>
          <a:xfrm>
            <a:off x="3714125" y="1831650"/>
            <a:ext cx="4377900" cy="23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A4C2F4"/>
                </a:solidFill>
                <a:latin typeface="Raleway"/>
                <a:ea typeface="Raleway"/>
                <a:cs typeface="Raleway"/>
                <a:sym typeface="Raleway"/>
              </a:rPr>
              <a:t>BikeMate(TsingHua University)</a:t>
            </a:r>
            <a:endParaRPr sz="2000">
              <a:solidFill>
                <a:srgbClr val="A4C2F4"/>
              </a:solidFill>
              <a:latin typeface="Raleway"/>
              <a:ea typeface="Raleway"/>
              <a:cs typeface="Raleway"/>
              <a:sym typeface="Raleway"/>
            </a:endParaRPr>
          </a:p>
          <a:p>
            <a:pPr indent="-355600" lvl="0" marL="457200" rtl="0" algn="l">
              <a:spcBef>
                <a:spcPts val="0"/>
              </a:spcBef>
              <a:spcAft>
                <a:spcPts val="0"/>
              </a:spcAft>
              <a:buClr>
                <a:srgbClr val="FFFFFF"/>
              </a:buClr>
              <a:buSzPts val="2000"/>
              <a:buFont typeface="Raleway"/>
              <a:buChar char="●"/>
            </a:pPr>
            <a:r>
              <a:rPr i="1" lang="en" sz="2000">
                <a:solidFill>
                  <a:srgbClr val="FFFFFF"/>
                </a:solidFill>
                <a:latin typeface="Raleway"/>
                <a:ea typeface="Raleway"/>
                <a:cs typeface="Raleway"/>
                <a:sym typeface="Raleway"/>
              </a:rPr>
              <a:t>Detect and Alert</a:t>
            </a:r>
            <a:endParaRPr i="1" sz="2000">
              <a:solidFill>
                <a:srgbClr val="FFFFFF"/>
              </a:solidFill>
              <a:latin typeface="Raleway"/>
              <a:ea typeface="Raleway"/>
              <a:cs typeface="Raleway"/>
              <a:sym typeface="Raleway"/>
            </a:endParaRPr>
          </a:p>
          <a:p>
            <a:pPr indent="0" lvl="0" marL="0" rtl="0" algn="l">
              <a:spcBef>
                <a:spcPts val="0"/>
              </a:spcBef>
              <a:spcAft>
                <a:spcPts val="0"/>
              </a:spcAft>
              <a:buNone/>
            </a:pPr>
            <a:r>
              <a:t/>
            </a:r>
            <a:endParaRPr sz="2000">
              <a:solidFill>
                <a:srgbClr val="EA9999"/>
              </a:solidFill>
              <a:latin typeface="Raleway"/>
              <a:ea typeface="Raleway"/>
              <a:cs typeface="Raleway"/>
              <a:sym typeface="Raleway"/>
            </a:endParaRPr>
          </a:p>
        </p:txBody>
      </p:sp>
      <p:sp>
        <p:nvSpPr>
          <p:cNvPr id="76" name="Google Shape;76;p15"/>
          <p:cNvSpPr txBox="1"/>
          <p:nvPr/>
        </p:nvSpPr>
        <p:spPr>
          <a:xfrm>
            <a:off x="3701700" y="2906125"/>
            <a:ext cx="4615200" cy="23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B6D7A8"/>
                </a:solidFill>
                <a:latin typeface="Raleway"/>
                <a:ea typeface="Raleway"/>
                <a:cs typeface="Raleway"/>
                <a:sym typeface="Raleway"/>
              </a:rPr>
              <a:t>BikeTastic(UCLA)</a:t>
            </a:r>
            <a:endParaRPr sz="2000">
              <a:solidFill>
                <a:srgbClr val="B6D7A8"/>
              </a:solidFill>
              <a:latin typeface="Raleway"/>
              <a:ea typeface="Raleway"/>
              <a:cs typeface="Raleway"/>
              <a:sym typeface="Raleway"/>
            </a:endParaRPr>
          </a:p>
          <a:p>
            <a:pPr indent="-355600" lvl="0" marL="457200" rtl="0" algn="l">
              <a:spcBef>
                <a:spcPts val="0"/>
              </a:spcBef>
              <a:spcAft>
                <a:spcPts val="0"/>
              </a:spcAft>
              <a:buClr>
                <a:srgbClr val="FFFFFF"/>
              </a:buClr>
              <a:buSzPts val="2000"/>
              <a:buFont typeface="Raleway"/>
              <a:buChar char="●"/>
            </a:pPr>
            <a:r>
              <a:rPr i="1" lang="en" sz="2000">
                <a:solidFill>
                  <a:srgbClr val="FFFFFF"/>
                </a:solidFill>
                <a:latin typeface="Raleway"/>
                <a:ea typeface="Raleway"/>
                <a:cs typeface="Raleway"/>
                <a:sym typeface="Raleway"/>
              </a:rPr>
              <a:t>Map Out Safe Routes</a:t>
            </a:r>
            <a:endParaRPr i="1" sz="2000">
              <a:solidFill>
                <a:srgbClr val="FFFFFF"/>
              </a:solidFill>
              <a:latin typeface="Raleway"/>
              <a:ea typeface="Raleway"/>
              <a:cs typeface="Raleway"/>
              <a:sym typeface="Raleway"/>
            </a:endParaRPr>
          </a:p>
        </p:txBody>
      </p:sp>
      <p:grpSp>
        <p:nvGrpSpPr>
          <p:cNvPr id="77" name="Google Shape;77;p15"/>
          <p:cNvGrpSpPr/>
          <p:nvPr/>
        </p:nvGrpSpPr>
        <p:grpSpPr>
          <a:xfrm>
            <a:off x="1837873" y="1555960"/>
            <a:ext cx="1581813" cy="2880633"/>
            <a:chOff x="378475" y="0"/>
            <a:chExt cx="2888100" cy="5849000"/>
          </a:xfrm>
        </p:grpSpPr>
        <p:pic>
          <p:nvPicPr>
            <p:cNvPr id="78" name="Google Shape;78;p15"/>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79" name="Google Shape;79;p15"/>
            <p:cNvSpPr txBox="1"/>
            <p:nvPr/>
          </p:nvSpPr>
          <p:spPr>
            <a:xfrm>
              <a:off x="571330" y="704956"/>
              <a:ext cx="25053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pic>
        <p:nvPicPr>
          <p:cNvPr id="80" name="Google Shape;80;p15"/>
          <p:cNvPicPr preferRelativeResize="0"/>
          <p:nvPr/>
        </p:nvPicPr>
        <p:blipFill>
          <a:blip r:embed="rId4">
            <a:alphaModFix/>
          </a:blip>
          <a:stretch>
            <a:fillRect/>
          </a:stretch>
        </p:blipFill>
        <p:spPr>
          <a:xfrm flipH="1">
            <a:off x="2277108" y="2362286"/>
            <a:ext cx="791258" cy="791258"/>
          </a:xfrm>
          <a:prstGeom prst="rect">
            <a:avLst/>
          </a:prstGeom>
          <a:noFill/>
          <a:ln>
            <a:noFill/>
          </a:ln>
        </p:spPr>
      </p:pic>
      <p:sp>
        <p:nvSpPr>
          <p:cNvPr id="81" name="Google Shape;81;p15"/>
          <p:cNvSpPr txBox="1"/>
          <p:nvPr/>
        </p:nvSpPr>
        <p:spPr>
          <a:xfrm>
            <a:off x="1995625" y="3400200"/>
            <a:ext cx="14241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Lato"/>
                <a:ea typeface="Lato"/>
                <a:cs typeface="Lato"/>
                <a:sym typeface="Lato"/>
              </a:rPr>
              <a:t>Detection</a:t>
            </a:r>
            <a:endParaRPr b="1" sz="20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66" name="Google Shape;466;p42"/>
          <p:cNvSpPr txBox="1"/>
          <p:nvPr>
            <p:ph type="ctrTitle"/>
          </p:nvPr>
        </p:nvSpPr>
        <p:spPr>
          <a:xfrm>
            <a:off x="355200" y="774300"/>
            <a:ext cx="84336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(2) Detection and Feedback </a:t>
            </a:r>
            <a:endParaRPr sz="3500"/>
          </a:p>
          <a:p>
            <a:pPr indent="0" lvl="0" marL="0" rtl="0" algn="ctr">
              <a:spcBef>
                <a:spcPts val="0"/>
              </a:spcBef>
              <a:spcAft>
                <a:spcPts val="0"/>
              </a:spcAft>
              <a:buNone/>
            </a:pPr>
            <a:r>
              <a:rPr lang="en" sz="3500"/>
              <a:t>Educated Bikers</a:t>
            </a:r>
            <a:endParaRPr sz="3500"/>
          </a:p>
        </p:txBody>
      </p:sp>
      <p:sp>
        <p:nvSpPr>
          <p:cNvPr id="467" name="Google Shape;467;p42"/>
          <p:cNvSpPr txBox="1"/>
          <p:nvPr/>
        </p:nvSpPr>
        <p:spPr>
          <a:xfrm>
            <a:off x="1745550" y="1942650"/>
            <a:ext cx="5652900" cy="20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aleway"/>
                <a:ea typeface="Raleway"/>
                <a:cs typeface="Raleway"/>
                <a:sym typeface="Raleway"/>
              </a:rPr>
              <a:t>User 3:</a:t>
            </a:r>
            <a:r>
              <a:rPr i="1" lang="en" sz="2300">
                <a:solidFill>
                  <a:schemeClr val="dk1"/>
                </a:solidFill>
                <a:latin typeface="Raleway"/>
                <a:ea typeface="Raleway"/>
                <a:cs typeface="Raleway"/>
                <a:sym typeface="Raleway"/>
              </a:rPr>
              <a:t> </a:t>
            </a:r>
            <a:r>
              <a:rPr i="1" lang="en" sz="2300">
                <a:solidFill>
                  <a:schemeClr val="dk1"/>
                </a:solidFill>
                <a:latin typeface="Raleway"/>
                <a:ea typeface="Raleway"/>
                <a:cs typeface="Raleway"/>
                <a:sym typeface="Raleway"/>
              </a:rPr>
              <a:t>“I r</a:t>
            </a:r>
            <a:r>
              <a:rPr b="1" i="1" lang="en" sz="2300">
                <a:solidFill>
                  <a:schemeClr val="dk1"/>
                </a:solidFill>
                <a:latin typeface="Raleway"/>
                <a:ea typeface="Raleway"/>
                <a:cs typeface="Raleway"/>
                <a:sym typeface="Raleway"/>
              </a:rPr>
              <a:t>ealized</a:t>
            </a:r>
            <a:r>
              <a:rPr i="1" lang="en" sz="2300">
                <a:solidFill>
                  <a:schemeClr val="dk1"/>
                </a:solidFill>
                <a:latin typeface="Raleway"/>
                <a:ea typeface="Raleway"/>
                <a:cs typeface="Raleway"/>
                <a:sym typeface="Raleway"/>
              </a:rPr>
              <a:t> that I </a:t>
            </a:r>
            <a:r>
              <a:rPr b="1" i="1" lang="en" sz="2300">
                <a:solidFill>
                  <a:schemeClr val="dk1"/>
                </a:solidFill>
                <a:latin typeface="Raleway"/>
                <a:ea typeface="Raleway"/>
                <a:cs typeface="Raleway"/>
                <a:sym typeface="Raleway"/>
              </a:rPr>
              <a:t>speed</a:t>
            </a:r>
            <a:r>
              <a:rPr i="1" lang="en" sz="2300">
                <a:solidFill>
                  <a:schemeClr val="dk1"/>
                </a:solidFill>
                <a:latin typeface="Raleway"/>
                <a:ea typeface="Raleway"/>
                <a:cs typeface="Raleway"/>
                <a:sym typeface="Raleway"/>
              </a:rPr>
              <a:t> at points where I thought it was a </a:t>
            </a:r>
            <a:r>
              <a:rPr b="1" i="1" lang="en" sz="2300">
                <a:solidFill>
                  <a:schemeClr val="dk1"/>
                </a:solidFill>
                <a:latin typeface="Raleway"/>
                <a:ea typeface="Raleway"/>
                <a:cs typeface="Raleway"/>
                <a:sym typeface="Raleway"/>
              </a:rPr>
              <a:t>normal speed</a:t>
            </a:r>
            <a:r>
              <a:rPr i="1" lang="en" sz="2300">
                <a:solidFill>
                  <a:schemeClr val="dk1"/>
                </a:solidFill>
                <a:latin typeface="Raleway"/>
                <a:ea typeface="Raleway"/>
                <a:cs typeface="Raleway"/>
                <a:sym typeface="Raleway"/>
              </a:rPr>
              <a:t>, and that </a:t>
            </a:r>
            <a:r>
              <a:rPr b="1" i="1" lang="en" sz="2300">
                <a:solidFill>
                  <a:schemeClr val="dk1"/>
                </a:solidFill>
                <a:latin typeface="Raleway"/>
                <a:ea typeface="Raleway"/>
                <a:cs typeface="Raleway"/>
                <a:sym typeface="Raleway"/>
              </a:rPr>
              <a:t>counted as a failure</a:t>
            </a:r>
            <a:r>
              <a:rPr i="1" lang="en" sz="2300">
                <a:solidFill>
                  <a:schemeClr val="dk1"/>
                </a:solidFill>
                <a:latin typeface="Raleway"/>
                <a:ea typeface="Raleway"/>
                <a:cs typeface="Raleway"/>
                <a:sym typeface="Raleway"/>
              </a:rPr>
              <a:t> in the app and I tried being </a:t>
            </a:r>
            <a:r>
              <a:rPr b="1" i="1" lang="en" sz="2300">
                <a:solidFill>
                  <a:schemeClr val="dk1"/>
                </a:solidFill>
                <a:latin typeface="Raleway"/>
                <a:ea typeface="Raleway"/>
                <a:cs typeface="Raleway"/>
                <a:sym typeface="Raleway"/>
              </a:rPr>
              <a:t>more conscious</a:t>
            </a:r>
            <a:r>
              <a:rPr i="1" lang="en" sz="2300">
                <a:solidFill>
                  <a:schemeClr val="dk1"/>
                </a:solidFill>
                <a:latin typeface="Raleway"/>
                <a:ea typeface="Raleway"/>
                <a:cs typeface="Raleway"/>
                <a:sym typeface="Raleway"/>
              </a:rPr>
              <a:t> about that after that.” </a:t>
            </a:r>
            <a:endParaRPr i="1"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43"/>
          <p:cNvSpPr txBox="1"/>
          <p:nvPr>
            <p:ph type="ctrTitle"/>
          </p:nvPr>
        </p:nvSpPr>
        <p:spPr>
          <a:xfrm>
            <a:off x="355200" y="774300"/>
            <a:ext cx="84336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(3) Friendships Promoted </a:t>
            </a:r>
            <a:br>
              <a:rPr lang="en" sz="3500"/>
            </a:br>
            <a:r>
              <a:rPr lang="en" sz="3500"/>
              <a:t>Application Use</a:t>
            </a:r>
            <a:endParaRPr sz="3500"/>
          </a:p>
        </p:txBody>
      </p:sp>
      <p:sp>
        <p:nvSpPr>
          <p:cNvPr id="474" name="Google Shape;474;p43"/>
          <p:cNvSpPr txBox="1"/>
          <p:nvPr/>
        </p:nvSpPr>
        <p:spPr>
          <a:xfrm>
            <a:off x="1745550" y="1942650"/>
            <a:ext cx="5652900" cy="20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aleway"/>
                <a:ea typeface="Raleway"/>
                <a:cs typeface="Raleway"/>
                <a:sym typeface="Raleway"/>
              </a:rPr>
              <a:t>User 5:</a:t>
            </a:r>
            <a:r>
              <a:rPr i="1" lang="en" sz="2300">
                <a:solidFill>
                  <a:schemeClr val="dk1"/>
                </a:solidFill>
                <a:latin typeface="Raleway"/>
                <a:ea typeface="Raleway"/>
                <a:cs typeface="Raleway"/>
                <a:sym typeface="Raleway"/>
              </a:rPr>
              <a:t> “I think if it wasn’t connected to my </a:t>
            </a:r>
            <a:r>
              <a:rPr b="1" i="1" lang="en" sz="2300">
                <a:solidFill>
                  <a:schemeClr val="dk1"/>
                </a:solidFill>
                <a:latin typeface="Raleway"/>
                <a:ea typeface="Raleway"/>
                <a:cs typeface="Raleway"/>
                <a:sym typeface="Raleway"/>
              </a:rPr>
              <a:t>friends,</a:t>
            </a:r>
            <a:r>
              <a:rPr i="1" lang="en" sz="2300">
                <a:solidFill>
                  <a:schemeClr val="dk1"/>
                </a:solidFill>
                <a:latin typeface="Raleway"/>
                <a:ea typeface="Raleway"/>
                <a:cs typeface="Raleway"/>
                <a:sym typeface="Raleway"/>
              </a:rPr>
              <a:t> I wouldn’t use [the application] because it </a:t>
            </a:r>
            <a:r>
              <a:rPr b="1" i="1" lang="en" sz="2300">
                <a:solidFill>
                  <a:schemeClr val="dk1"/>
                </a:solidFill>
                <a:latin typeface="Raleway"/>
                <a:ea typeface="Raleway"/>
                <a:cs typeface="Raleway"/>
                <a:sym typeface="Raleway"/>
              </a:rPr>
              <a:t>wouldn’t be really fun</a:t>
            </a:r>
            <a:r>
              <a:rPr i="1" lang="en" sz="2300">
                <a:solidFill>
                  <a:schemeClr val="dk1"/>
                </a:solidFill>
                <a:latin typeface="Raleway"/>
                <a:ea typeface="Raleway"/>
                <a:cs typeface="Raleway"/>
                <a:sym typeface="Raleway"/>
              </a:rPr>
              <a:t>.” </a:t>
            </a:r>
            <a:endParaRPr i="1" sz="2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82" name="Google Shape;482;p44"/>
          <p:cNvPicPr preferRelativeResize="0"/>
          <p:nvPr/>
        </p:nvPicPr>
        <p:blipFill>
          <a:blip r:embed="rId3">
            <a:alphaModFix/>
          </a:blip>
          <a:stretch>
            <a:fillRect/>
          </a:stretch>
        </p:blipFill>
        <p:spPr>
          <a:xfrm>
            <a:off x="-3244325" y="-882013"/>
            <a:ext cx="12388326" cy="6907524"/>
          </a:xfrm>
          <a:prstGeom prst="rect">
            <a:avLst/>
          </a:prstGeom>
          <a:noFill/>
          <a:ln>
            <a:noFill/>
          </a:ln>
        </p:spPr>
      </p:pic>
      <p:sp>
        <p:nvSpPr>
          <p:cNvPr id="483" name="Google Shape;483;p44"/>
          <p:cNvSpPr/>
          <p:nvPr/>
        </p:nvSpPr>
        <p:spPr>
          <a:xfrm>
            <a:off x="1684125" y="2184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1" type="subTitle"/>
          </p:nvPr>
        </p:nvSpPr>
        <p:spPr>
          <a:xfrm>
            <a:off x="1009000" y="981700"/>
            <a:ext cx="1921800" cy="5184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We’re here</a:t>
            </a:r>
            <a:endParaRPr sz="2400">
              <a:solidFill>
                <a:srgbClr val="FFFFFF"/>
              </a:solidFill>
            </a:endParaRPr>
          </a:p>
        </p:txBody>
      </p:sp>
      <p:cxnSp>
        <p:nvCxnSpPr>
          <p:cNvPr id="485" name="Google Shape;485;p44"/>
          <p:cNvCxnSpPr>
            <a:stCxn id="484" idx="2"/>
            <a:endCxn id="483" idx="0"/>
          </p:cNvCxnSpPr>
          <p:nvPr/>
        </p:nvCxnSpPr>
        <p:spPr>
          <a:xfrm rot="5400000">
            <a:off x="1514350" y="1729150"/>
            <a:ext cx="684600" cy="226500"/>
          </a:xfrm>
          <a:prstGeom prst="bentConnector3">
            <a:avLst>
              <a:gd fmla="val 49995" name="adj1"/>
            </a:avLst>
          </a:prstGeom>
          <a:noFill/>
          <a:ln cap="flat" cmpd="sng" w="28575">
            <a:solidFill>
              <a:srgbClr val="FFFFFF"/>
            </a:solidFill>
            <a:prstDash val="solid"/>
            <a:round/>
            <a:headEnd len="med" w="med" type="none"/>
            <a:tailEnd len="med" w="med" type="none"/>
          </a:ln>
        </p:spPr>
      </p:cxnSp>
      <p:pic>
        <p:nvPicPr>
          <p:cNvPr id="486" name="Google Shape;486;p44"/>
          <p:cNvPicPr preferRelativeResize="0"/>
          <p:nvPr/>
        </p:nvPicPr>
        <p:blipFill>
          <a:blip r:embed="rId4">
            <a:alphaModFix/>
          </a:blip>
          <a:stretch>
            <a:fillRect/>
          </a:stretch>
        </p:blipFill>
        <p:spPr>
          <a:xfrm rot="-137">
            <a:off x="1841475" y="1927754"/>
            <a:ext cx="256842" cy="2568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45"/>
          <p:cNvPicPr preferRelativeResize="0"/>
          <p:nvPr/>
        </p:nvPicPr>
        <p:blipFill>
          <a:blip r:embed="rId3">
            <a:alphaModFix/>
          </a:blip>
          <a:stretch>
            <a:fillRect/>
          </a:stretch>
        </p:blipFill>
        <p:spPr>
          <a:xfrm>
            <a:off x="-3244325" y="-882013"/>
            <a:ext cx="12388326" cy="6907524"/>
          </a:xfrm>
          <a:prstGeom prst="rect">
            <a:avLst/>
          </a:prstGeom>
          <a:noFill/>
          <a:ln>
            <a:noFill/>
          </a:ln>
        </p:spPr>
      </p:pic>
      <p:sp>
        <p:nvSpPr>
          <p:cNvPr id="492" name="Google Shape;49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45"/>
          <p:cNvSpPr txBox="1"/>
          <p:nvPr>
            <p:ph idx="1" type="subTitle"/>
          </p:nvPr>
        </p:nvSpPr>
        <p:spPr>
          <a:xfrm>
            <a:off x="1389550" y="357275"/>
            <a:ext cx="26340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1. Improve game</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interactivity and features</a:t>
            </a:r>
            <a:endParaRPr sz="1400">
              <a:solidFill>
                <a:srgbClr val="FFFFFF"/>
              </a:solidFill>
            </a:endParaRPr>
          </a:p>
        </p:txBody>
      </p:sp>
      <p:cxnSp>
        <p:nvCxnSpPr>
          <p:cNvPr id="494" name="Google Shape;494;p45"/>
          <p:cNvCxnSpPr>
            <a:stCxn id="493" idx="2"/>
            <a:endCxn id="495" idx="0"/>
          </p:cNvCxnSpPr>
          <p:nvPr/>
        </p:nvCxnSpPr>
        <p:spPr>
          <a:xfrm flipH="1" rot="-5400000">
            <a:off x="2641300" y="1372025"/>
            <a:ext cx="836400" cy="705900"/>
          </a:xfrm>
          <a:prstGeom prst="bentConnector3">
            <a:avLst>
              <a:gd fmla="val 49997" name="adj1"/>
            </a:avLst>
          </a:prstGeom>
          <a:noFill/>
          <a:ln cap="flat" cmpd="sng" w="28575">
            <a:solidFill>
              <a:srgbClr val="FFFFFF"/>
            </a:solidFill>
            <a:prstDash val="solid"/>
            <a:round/>
            <a:headEnd len="med" w="med" type="none"/>
            <a:tailEnd len="med" w="med" type="none"/>
          </a:ln>
        </p:spPr>
      </p:cxnSp>
      <p:sp>
        <p:nvSpPr>
          <p:cNvPr id="495" name="Google Shape;495;p45"/>
          <p:cNvSpPr/>
          <p:nvPr/>
        </p:nvSpPr>
        <p:spPr>
          <a:xfrm>
            <a:off x="3352950" y="21431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45"/>
          <p:cNvPicPr preferRelativeResize="0"/>
          <p:nvPr/>
        </p:nvPicPr>
        <p:blipFill>
          <a:blip r:embed="rId4">
            <a:alphaModFix/>
          </a:blip>
          <a:stretch>
            <a:fillRect/>
          </a:stretch>
        </p:blipFill>
        <p:spPr>
          <a:xfrm rot="5399886">
            <a:off x="2191551" y="1759503"/>
            <a:ext cx="425100" cy="425137"/>
          </a:xfrm>
          <a:prstGeom prst="rect">
            <a:avLst/>
          </a:prstGeom>
          <a:noFill/>
          <a:ln>
            <a:noFill/>
          </a:ln>
        </p:spPr>
      </p:pic>
      <p:sp>
        <p:nvSpPr>
          <p:cNvPr id="497" name="Google Shape;497;p45"/>
          <p:cNvSpPr/>
          <p:nvPr/>
        </p:nvSpPr>
        <p:spPr>
          <a:xfrm>
            <a:off x="1684125" y="2184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45"/>
          <p:cNvCxnSpPr/>
          <p:nvPr/>
        </p:nvCxnSpPr>
        <p:spPr>
          <a:xfrm flipH="1" rot="10800000">
            <a:off x="1928800" y="2219025"/>
            <a:ext cx="1299600" cy="429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Google Shape;503;p46"/>
          <p:cNvPicPr preferRelativeResize="0"/>
          <p:nvPr/>
        </p:nvPicPr>
        <p:blipFill>
          <a:blip r:embed="rId3">
            <a:alphaModFix/>
          </a:blip>
          <a:stretch>
            <a:fillRect/>
          </a:stretch>
        </p:blipFill>
        <p:spPr>
          <a:xfrm>
            <a:off x="-3244325" y="-882013"/>
            <a:ext cx="12388326" cy="6907524"/>
          </a:xfrm>
          <a:prstGeom prst="rect">
            <a:avLst/>
          </a:prstGeom>
          <a:noFill/>
          <a:ln>
            <a:noFill/>
          </a:ln>
        </p:spPr>
      </p:pic>
      <p:sp>
        <p:nvSpPr>
          <p:cNvPr id="504" name="Google Shape;50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05" name="Google Shape;505;p46"/>
          <p:cNvCxnSpPr>
            <a:stCxn id="506" idx="0"/>
            <a:endCxn id="507" idx="4"/>
          </p:cNvCxnSpPr>
          <p:nvPr/>
        </p:nvCxnSpPr>
        <p:spPr>
          <a:xfrm rot="-5400000">
            <a:off x="3060150" y="2474975"/>
            <a:ext cx="998700" cy="1665600"/>
          </a:xfrm>
          <a:prstGeom prst="bentConnector3">
            <a:avLst>
              <a:gd fmla="val 50000" name="adj1"/>
            </a:avLst>
          </a:prstGeom>
          <a:noFill/>
          <a:ln cap="flat" cmpd="sng" w="28575">
            <a:solidFill>
              <a:srgbClr val="FFFFFF"/>
            </a:solidFill>
            <a:prstDash val="solid"/>
            <a:round/>
            <a:headEnd len="med" w="med" type="none"/>
            <a:tailEnd len="med" w="med" type="none"/>
          </a:ln>
        </p:spPr>
      </p:cxnSp>
      <p:sp>
        <p:nvSpPr>
          <p:cNvPr id="506" name="Google Shape;506;p46"/>
          <p:cNvSpPr txBox="1"/>
          <p:nvPr>
            <p:ph idx="1" type="subTitle"/>
          </p:nvPr>
        </p:nvSpPr>
        <p:spPr>
          <a:xfrm>
            <a:off x="576750" y="3807125"/>
            <a:ext cx="42999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2. Improve detection</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more dangerous aspects and more accuracy</a:t>
            </a:r>
            <a:endParaRPr sz="1400">
              <a:solidFill>
                <a:srgbClr val="FFFFFF"/>
              </a:solidFill>
            </a:endParaRPr>
          </a:p>
        </p:txBody>
      </p:sp>
      <p:sp>
        <p:nvSpPr>
          <p:cNvPr id="508" name="Google Shape;508;p46"/>
          <p:cNvSpPr/>
          <p:nvPr/>
        </p:nvSpPr>
        <p:spPr>
          <a:xfrm>
            <a:off x="3352950" y="21431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4332875" y="2689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 name="Google Shape;509;p46"/>
          <p:cNvCxnSpPr/>
          <p:nvPr/>
        </p:nvCxnSpPr>
        <p:spPr>
          <a:xfrm>
            <a:off x="3560350" y="2302125"/>
            <a:ext cx="684300" cy="394200"/>
          </a:xfrm>
          <a:prstGeom prst="straightConnector1">
            <a:avLst/>
          </a:prstGeom>
          <a:noFill/>
          <a:ln cap="flat" cmpd="sng" w="28575">
            <a:solidFill>
              <a:srgbClr val="FFFFFF"/>
            </a:solidFill>
            <a:prstDash val="solid"/>
            <a:round/>
            <a:headEnd len="med" w="med" type="none"/>
            <a:tailEnd len="med" w="med" type="triangle"/>
          </a:ln>
        </p:spPr>
      </p:cxnSp>
      <p:pic>
        <p:nvPicPr>
          <p:cNvPr id="510" name="Google Shape;510;p46"/>
          <p:cNvPicPr preferRelativeResize="0"/>
          <p:nvPr/>
        </p:nvPicPr>
        <p:blipFill>
          <a:blip r:embed="rId4">
            <a:alphaModFix/>
          </a:blip>
          <a:stretch>
            <a:fillRect/>
          </a:stretch>
        </p:blipFill>
        <p:spPr>
          <a:xfrm rot="7336759">
            <a:off x="3811898" y="1949525"/>
            <a:ext cx="490429" cy="490424"/>
          </a:xfrm>
          <a:prstGeom prst="rect">
            <a:avLst/>
          </a:prstGeom>
          <a:noFill/>
          <a:ln>
            <a:noFill/>
          </a:ln>
        </p:spPr>
      </p:pic>
      <p:sp>
        <p:nvSpPr>
          <p:cNvPr id="511" name="Google Shape;511;p46"/>
          <p:cNvSpPr txBox="1"/>
          <p:nvPr>
            <p:ph idx="1" type="subTitle"/>
          </p:nvPr>
        </p:nvSpPr>
        <p:spPr>
          <a:xfrm>
            <a:off x="1389550" y="357275"/>
            <a:ext cx="26340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1. Improve game</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interactivity and features</a:t>
            </a:r>
            <a:endParaRPr sz="1400">
              <a:solidFill>
                <a:srgbClr val="FFFFFF"/>
              </a:solidFill>
            </a:endParaRPr>
          </a:p>
        </p:txBody>
      </p:sp>
      <p:cxnSp>
        <p:nvCxnSpPr>
          <p:cNvPr id="512" name="Google Shape;512;p46"/>
          <p:cNvCxnSpPr>
            <a:stCxn id="511" idx="2"/>
            <a:endCxn id="513" idx="0"/>
          </p:cNvCxnSpPr>
          <p:nvPr/>
        </p:nvCxnSpPr>
        <p:spPr>
          <a:xfrm flipH="1" rot="-5400000">
            <a:off x="2641300" y="1372025"/>
            <a:ext cx="836400" cy="705900"/>
          </a:xfrm>
          <a:prstGeom prst="bentConnector3">
            <a:avLst>
              <a:gd fmla="val 49997" name="adj1"/>
            </a:avLst>
          </a:prstGeom>
          <a:noFill/>
          <a:ln cap="flat" cmpd="sng" w="28575">
            <a:solidFill>
              <a:srgbClr val="FFFFFF"/>
            </a:solidFill>
            <a:prstDash val="solid"/>
            <a:round/>
            <a:headEnd len="med" w="med" type="none"/>
            <a:tailEnd len="med" w="med" type="none"/>
          </a:ln>
        </p:spPr>
      </p:cxnSp>
      <p:sp>
        <p:nvSpPr>
          <p:cNvPr id="513" name="Google Shape;513;p46"/>
          <p:cNvSpPr/>
          <p:nvPr/>
        </p:nvSpPr>
        <p:spPr>
          <a:xfrm>
            <a:off x="3352950" y="21431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1684125" y="2184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 name="Google Shape;515;p46"/>
          <p:cNvCxnSpPr/>
          <p:nvPr/>
        </p:nvCxnSpPr>
        <p:spPr>
          <a:xfrm flipH="1" rot="10800000">
            <a:off x="1928800" y="2219025"/>
            <a:ext cx="1299600" cy="429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pic>
        <p:nvPicPr>
          <p:cNvPr id="520" name="Google Shape;520;p47"/>
          <p:cNvPicPr preferRelativeResize="0"/>
          <p:nvPr/>
        </p:nvPicPr>
        <p:blipFill>
          <a:blip r:embed="rId3">
            <a:alphaModFix/>
          </a:blip>
          <a:stretch>
            <a:fillRect/>
          </a:stretch>
        </p:blipFill>
        <p:spPr>
          <a:xfrm>
            <a:off x="-3244325" y="-882013"/>
            <a:ext cx="12388326" cy="6907524"/>
          </a:xfrm>
          <a:prstGeom prst="rect">
            <a:avLst/>
          </a:prstGeom>
          <a:noFill/>
          <a:ln>
            <a:noFill/>
          </a:ln>
        </p:spPr>
      </p:pic>
      <p:sp>
        <p:nvSpPr>
          <p:cNvPr id="521" name="Google Shape;52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22" name="Google Shape;522;p47"/>
          <p:cNvCxnSpPr>
            <a:stCxn id="523" idx="0"/>
            <a:endCxn id="524" idx="4"/>
          </p:cNvCxnSpPr>
          <p:nvPr/>
        </p:nvCxnSpPr>
        <p:spPr>
          <a:xfrm rot="-5400000">
            <a:off x="3060150" y="2474975"/>
            <a:ext cx="998700" cy="1665600"/>
          </a:xfrm>
          <a:prstGeom prst="bentConnector3">
            <a:avLst>
              <a:gd fmla="val 50000" name="adj1"/>
            </a:avLst>
          </a:prstGeom>
          <a:noFill/>
          <a:ln cap="flat" cmpd="sng" w="28575">
            <a:solidFill>
              <a:srgbClr val="FFFFFF"/>
            </a:solidFill>
            <a:prstDash val="solid"/>
            <a:round/>
            <a:headEnd len="med" w="med" type="none"/>
            <a:tailEnd len="med" w="med" type="none"/>
          </a:ln>
        </p:spPr>
      </p:cxnSp>
      <p:sp>
        <p:nvSpPr>
          <p:cNvPr id="523" name="Google Shape;523;p47"/>
          <p:cNvSpPr txBox="1"/>
          <p:nvPr>
            <p:ph idx="1" type="subTitle"/>
          </p:nvPr>
        </p:nvSpPr>
        <p:spPr>
          <a:xfrm>
            <a:off x="576750" y="3807125"/>
            <a:ext cx="42999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2. Improve detection</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more dangerous aspects and more accuracy</a:t>
            </a:r>
            <a:endParaRPr sz="1400">
              <a:solidFill>
                <a:srgbClr val="FFFFFF"/>
              </a:solidFill>
            </a:endParaRPr>
          </a:p>
        </p:txBody>
      </p:sp>
      <p:sp>
        <p:nvSpPr>
          <p:cNvPr id="525" name="Google Shape;525;p47"/>
          <p:cNvSpPr txBox="1"/>
          <p:nvPr>
            <p:ph idx="1" type="subTitle"/>
          </p:nvPr>
        </p:nvSpPr>
        <p:spPr>
          <a:xfrm>
            <a:off x="4244650" y="440700"/>
            <a:ext cx="42468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3. Larger-scale user study</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longer period and more users</a:t>
            </a:r>
            <a:endParaRPr sz="1400">
              <a:solidFill>
                <a:srgbClr val="FFFFFF"/>
              </a:solidFill>
            </a:endParaRPr>
          </a:p>
        </p:txBody>
      </p:sp>
      <p:cxnSp>
        <p:nvCxnSpPr>
          <p:cNvPr id="526" name="Google Shape;526;p47"/>
          <p:cNvCxnSpPr>
            <a:stCxn id="525" idx="2"/>
            <a:endCxn id="527" idx="0"/>
          </p:cNvCxnSpPr>
          <p:nvPr/>
        </p:nvCxnSpPr>
        <p:spPr>
          <a:xfrm rot="5400000">
            <a:off x="5610400" y="1257750"/>
            <a:ext cx="625200" cy="890100"/>
          </a:xfrm>
          <a:prstGeom prst="bentConnector3">
            <a:avLst>
              <a:gd fmla="val 50000" name="adj1"/>
            </a:avLst>
          </a:prstGeom>
          <a:noFill/>
          <a:ln cap="flat" cmpd="sng" w="28575">
            <a:solidFill>
              <a:srgbClr val="FFFFFF"/>
            </a:solidFill>
            <a:prstDash val="solid"/>
            <a:round/>
            <a:headEnd len="med" w="med" type="none"/>
            <a:tailEnd len="med" w="med" type="none"/>
          </a:ln>
        </p:spPr>
      </p:cxnSp>
      <p:sp>
        <p:nvSpPr>
          <p:cNvPr id="528" name="Google Shape;528;p47"/>
          <p:cNvSpPr/>
          <p:nvPr/>
        </p:nvSpPr>
        <p:spPr>
          <a:xfrm>
            <a:off x="3352950" y="21431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4332875" y="2689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5418550" y="2015400"/>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47"/>
          <p:cNvCxnSpPr/>
          <p:nvPr/>
        </p:nvCxnSpPr>
        <p:spPr>
          <a:xfrm>
            <a:off x="3560350" y="2302125"/>
            <a:ext cx="684300" cy="394200"/>
          </a:xfrm>
          <a:prstGeom prst="straightConnector1">
            <a:avLst/>
          </a:prstGeom>
          <a:noFill/>
          <a:ln cap="flat" cmpd="sng" w="28575">
            <a:solidFill>
              <a:srgbClr val="FFFFFF"/>
            </a:solidFill>
            <a:prstDash val="solid"/>
            <a:round/>
            <a:headEnd len="med" w="med" type="none"/>
            <a:tailEnd len="med" w="med" type="triangle"/>
          </a:ln>
        </p:spPr>
      </p:cxnSp>
      <p:cxnSp>
        <p:nvCxnSpPr>
          <p:cNvPr id="530" name="Google Shape;530;p47"/>
          <p:cNvCxnSpPr/>
          <p:nvPr/>
        </p:nvCxnSpPr>
        <p:spPr>
          <a:xfrm flipH="1" rot="10800000">
            <a:off x="4555875" y="2177775"/>
            <a:ext cx="795000" cy="504600"/>
          </a:xfrm>
          <a:prstGeom prst="straightConnector1">
            <a:avLst/>
          </a:prstGeom>
          <a:noFill/>
          <a:ln cap="flat" cmpd="sng" w="28575">
            <a:solidFill>
              <a:srgbClr val="FFFFFF"/>
            </a:solidFill>
            <a:prstDash val="solid"/>
            <a:round/>
            <a:headEnd len="med" w="med" type="none"/>
            <a:tailEnd len="med" w="med" type="triangle"/>
          </a:ln>
        </p:spPr>
      </p:cxnSp>
      <p:pic>
        <p:nvPicPr>
          <p:cNvPr id="531" name="Google Shape;531;p47"/>
          <p:cNvPicPr preferRelativeResize="0"/>
          <p:nvPr/>
        </p:nvPicPr>
        <p:blipFill>
          <a:blip r:embed="rId4">
            <a:alphaModFix/>
          </a:blip>
          <a:stretch>
            <a:fillRect/>
          </a:stretch>
        </p:blipFill>
        <p:spPr>
          <a:xfrm rot="3497590">
            <a:off x="4846673" y="2469538"/>
            <a:ext cx="740480" cy="740476"/>
          </a:xfrm>
          <a:prstGeom prst="rect">
            <a:avLst/>
          </a:prstGeom>
          <a:noFill/>
          <a:ln>
            <a:noFill/>
          </a:ln>
        </p:spPr>
      </p:pic>
      <p:sp>
        <p:nvSpPr>
          <p:cNvPr id="532" name="Google Shape;532;p47"/>
          <p:cNvSpPr txBox="1"/>
          <p:nvPr>
            <p:ph idx="1" type="subTitle"/>
          </p:nvPr>
        </p:nvSpPr>
        <p:spPr>
          <a:xfrm>
            <a:off x="1389550" y="357275"/>
            <a:ext cx="2634000" cy="949500"/>
          </a:xfrm>
          <a:prstGeom prst="rect">
            <a:avLst/>
          </a:prstGeom>
          <a:solidFill>
            <a:srgbClr val="000000"/>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 1. Improve game</a:t>
            </a:r>
            <a:r>
              <a:rPr lang="en">
                <a:solidFill>
                  <a:srgbClr val="FFFFFF"/>
                </a:solidFill>
              </a:rPr>
              <a:t> </a:t>
            </a:r>
            <a:br>
              <a:rPr lang="en">
                <a:solidFill>
                  <a:srgbClr val="FFFFFF"/>
                </a:solidFill>
              </a:rPr>
            </a:br>
            <a:r>
              <a:rPr i="1" lang="en" sz="1800">
                <a:solidFill>
                  <a:srgbClr val="FFFFFF"/>
                </a:solidFill>
              </a:rPr>
              <a:t>	</a:t>
            </a:r>
            <a:r>
              <a:rPr i="1" lang="en" sz="1400">
                <a:solidFill>
                  <a:srgbClr val="FFFFFF"/>
                </a:solidFill>
              </a:rPr>
              <a:t>interactivity and features</a:t>
            </a:r>
            <a:endParaRPr sz="1400">
              <a:solidFill>
                <a:srgbClr val="FFFFFF"/>
              </a:solidFill>
            </a:endParaRPr>
          </a:p>
        </p:txBody>
      </p:sp>
      <p:cxnSp>
        <p:nvCxnSpPr>
          <p:cNvPr id="533" name="Google Shape;533;p47"/>
          <p:cNvCxnSpPr>
            <a:stCxn id="532" idx="2"/>
            <a:endCxn id="534" idx="0"/>
          </p:cNvCxnSpPr>
          <p:nvPr/>
        </p:nvCxnSpPr>
        <p:spPr>
          <a:xfrm flipH="1" rot="-5400000">
            <a:off x="2641300" y="1372025"/>
            <a:ext cx="836400" cy="705900"/>
          </a:xfrm>
          <a:prstGeom prst="bentConnector3">
            <a:avLst>
              <a:gd fmla="val 49997" name="adj1"/>
            </a:avLst>
          </a:prstGeom>
          <a:noFill/>
          <a:ln cap="flat" cmpd="sng" w="28575">
            <a:solidFill>
              <a:srgbClr val="FFFFFF"/>
            </a:solidFill>
            <a:prstDash val="solid"/>
            <a:round/>
            <a:headEnd len="med" w="med" type="none"/>
            <a:tailEnd len="med" w="med" type="none"/>
          </a:ln>
        </p:spPr>
      </p:cxnSp>
      <p:sp>
        <p:nvSpPr>
          <p:cNvPr id="534" name="Google Shape;534;p47"/>
          <p:cNvSpPr/>
          <p:nvPr/>
        </p:nvSpPr>
        <p:spPr>
          <a:xfrm>
            <a:off x="3352950" y="21431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1684125" y="2184625"/>
            <a:ext cx="118800" cy="1188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47"/>
          <p:cNvCxnSpPr/>
          <p:nvPr/>
        </p:nvCxnSpPr>
        <p:spPr>
          <a:xfrm flipH="1" rot="10800000">
            <a:off x="1928800" y="2219025"/>
            <a:ext cx="1299600" cy="429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48"/>
          <p:cNvSpPr txBox="1"/>
          <p:nvPr>
            <p:ph type="ctrTitle"/>
          </p:nvPr>
        </p:nvSpPr>
        <p:spPr>
          <a:xfrm>
            <a:off x="311700" y="2056950"/>
            <a:ext cx="8520600" cy="10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BIKE SAFE, HAVE FUN</a:t>
            </a:r>
            <a:endParaRPr>
              <a:solidFill>
                <a:srgbClr val="FFFFFF"/>
              </a:solidFill>
            </a:endParaRPr>
          </a:p>
        </p:txBody>
      </p:sp>
      <p:sp>
        <p:nvSpPr>
          <p:cNvPr id="542" name="Google Shape;54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Google Shape;547;p49"/>
          <p:cNvPicPr preferRelativeResize="0"/>
          <p:nvPr/>
        </p:nvPicPr>
        <p:blipFill>
          <a:blip r:embed="rId3">
            <a:alphaModFix/>
          </a:blip>
          <a:stretch>
            <a:fillRect/>
          </a:stretch>
        </p:blipFill>
        <p:spPr>
          <a:xfrm>
            <a:off x="-3244325" y="-882013"/>
            <a:ext cx="12388326" cy="6907524"/>
          </a:xfrm>
          <a:prstGeom prst="rect">
            <a:avLst/>
          </a:prstGeom>
          <a:noFill/>
          <a:ln>
            <a:noFill/>
          </a:ln>
        </p:spPr>
      </p:pic>
      <p:sp>
        <p:nvSpPr>
          <p:cNvPr id="548" name="Google Shape;54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49"/>
          <p:cNvSpPr txBox="1"/>
          <p:nvPr/>
        </p:nvSpPr>
        <p:spPr>
          <a:xfrm>
            <a:off x="6045450" y="2738025"/>
            <a:ext cx="2208900" cy="185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500">
                <a:solidFill>
                  <a:srgbClr val="FFFFFF"/>
                </a:solidFill>
                <a:latin typeface="Raleway"/>
                <a:ea typeface="Raleway"/>
                <a:cs typeface="Raleway"/>
                <a:sym typeface="Raleway"/>
              </a:rPr>
              <a:t>To Infinity and Beyond...</a:t>
            </a:r>
            <a:endParaRPr i="1" sz="3500">
              <a:solidFill>
                <a:srgbClr val="FFFFFF"/>
              </a:solidFill>
              <a:latin typeface="Raleway"/>
              <a:ea typeface="Raleway"/>
              <a:cs typeface="Raleway"/>
              <a:sym typeface="Raleway"/>
            </a:endParaRPr>
          </a:p>
        </p:txBody>
      </p:sp>
      <p:pic>
        <p:nvPicPr>
          <p:cNvPr id="550" name="Google Shape;550;p49"/>
          <p:cNvPicPr preferRelativeResize="0"/>
          <p:nvPr/>
        </p:nvPicPr>
        <p:blipFill>
          <a:blip r:embed="rId4">
            <a:alphaModFix/>
          </a:blip>
          <a:stretch>
            <a:fillRect/>
          </a:stretch>
        </p:blipFill>
        <p:spPr>
          <a:xfrm rot="6846727">
            <a:off x="8010492" y="3286946"/>
            <a:ext cx="976642" cy="9766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50"/>
          <p:cNvSpPr txBox="1"/>
          <p:nvPr>
            <p:ph type="ctrTitle"/>
          </p:nvPr>
        </p:nvSpPr>
        <p:spPr>
          <a:xfrm>
            <a:off x="311700" y="2069000"/>
            <a:ext cx="8520600" cy="92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 Behind Detection</a:t>
            </a:r>
            <a:endParaRPr/>
          </a:p>
        </p:txBody>
      </p:sp>
      <p:sp>
        <p:nvSpPr>
          <p:cNvPr id="556" name="Google Shape;55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1"/>
          <p:cNvSpPr/>
          <p:nvPr/>
        </p:nvSpPr>
        <p:spPr>
          <a:xfrm>
            <a:off x="2367605" y="2191339"/>
            <a:ext cx="627000" cy="4497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txBox="1"/>
          <p:nvPr>
            <p:ph type="ctrTitle"/>
          </p:nvPr>
        </p:nvSpPr>
        <p:spPr>
          <a:xfrm>
            <a:off x="385525" y="317500"/>
            <a:ext cx="8520600" cy="93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Biking Detection</a:t>
            </a:r>
            <a:endParaRPr/>
          </a:p>
        </p:txBody>
      </p:sp>
      <p:sp>
        <p:nvSpPr>
          <p:cNvPr id="563" name="Google Shape;563;p51"/>
          <p:cNvSpPr txBox="1"/>
          <p:nvPr>
            <p:ph idx="1" type="subTitle"/>
          </p:nvPr>
        </p:nvSpPr>
        <p:spPr>
          <a:xfrm>
            <a:off x="385520" y="1408163"/>
            <a:ext cx="388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Google Transition API</a:t>
            </a:r>
            <a:endParaRPr>
              <a:solidFill>
                <a:srgbClr val="FFFFFF"/>
              </a:solidFill>
            </a:endParaRPr>
          </a:p>
        </p:txBody>
      </p:sp>
      <p:sp>
        <p:nvSpPr>
          <p:cNvPr id="564" name="Google Shape;564;p51"/>
          <p:cNvSpPr txBox="1"/>
          <p:nvPr>
            <p:ph idx="12" type="sldNum"/>
          </p:nvPr>
        </p:nvSpPr>
        <p:spPr>
          <a:xfrm>
            <a:off x="8320933" y="4434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65" name="Google Shape;565;p51"/>
          <p:cNvPicPr preferRelativeResize="0"/>
          <p:nvPr/>
        </p:nvPicPr>
        <p:blipFill>
          <a:blip r:embed="rId3">
            <a:alphaModFix/>
          </a:blip>
          <a:stretch>
            <a:fillRect/>
          </a:stretch>
        </p:blipFill>
        <p:spPr>
          <a:xfrm>
            <a:off x="1654673" y="2814308"/>
            <a:ext cx="2052702" cy="2052677"/>
          </a:xfrm>
          <a:prstGeom prst="rect">
            <a:avLst/>
          </a:prstGeom>
          <a:noFill/>
          <a:ln>
            <a:noFill/>
          </a:ln>
        </p:spPr>
      </p:pic>
      <p:pic>
        <p:nvPicPr>
          <p:cNvPr id="566" name="Google Shape;566;p51"/>
          <p:cNvPicPr preferRelativeResize="0"/>
          <p:nvPr/>
        </p:nvPicPr>
        <p:blipFill>
          <a:blip r:embed="rId4">
            <a:alphaModFix/>
          </a:blip>
          <a:stretch>
            <a:fillRect/>
          </a:stretch>
        </p:blipFill>
        <p:spPr>
          <a:xfrm>
            <a:off x="2384642" y="2119777"/>
            <a:ext cx="592815" cy="592808"/>
          </a:xfrm>
          <a:prstGeom prst="rect">
            <a:avLst/>
          </a:prstGeom>
          <a:noFill/>
          <a:ln>
            <a:noFill/>
          </a:ln>
        </p:spPr>
      </p:pic>
      <p:pic>
        <p:nvPicPr>
          <p:cNvPr id="567" name="Google Shape;567;p51"/>
          <p:cNvPicPr preferRelativeResize="0"/>
          <p:nvPr/>
        </p:nvPicPr>
        <p:blipFill>
          <a:blip r:embed="rId5">
            <a:alphaModFix/>
          </a:blip>
          <a:stretch>
            <a:fillRect/>
          </a:stretch>
        </p:blipFill>
        <p:spPr>
          <a:xfrm>
            <a:off x="1123199" y="2191352"/>
            <a:ext cx="806035" cy="806029"/>
          </a:xfrm>
          <a:prstGeom prst="rect">
            <a:avLst/>
          </a:prstGeom>
          <a:noFill/>
          <a:ln>
            <a:noFill/>
          </a:ln>
        </p:spPr>
      </p:pic>
      <p:pic>
        <p:nvPicPr>
          <p:cNvPr id="568" name="Google Shape;568;p51"/>
          <p:cNvPicPr preferRelativeResize="0"/>
          <p:nvPr/>
        </p:nvPicPr>
        <p:blipFill>
          <a:blip r:embed="rId6">
            <a:alphaModFix/>
          </a:blip>
          <a:stretch>
            <a:fillRect/>
          </a:stretch>
        </p:blipFill>
        <p:spPr>
          <a:xfrm>
            <a:off x="1203449" y="4182535"/>
            <a:ext cx="645509" cy="645501"/>
          </a:xfrm>
          <a:prstGeom prst="rect">
            <a:avLst/>
          </a:prstGeom>
          <a:noFill/>
          <a:ln>
            <a:noFill/>
          </a:ln>
        </p:spPr>
      </p:pic>
      <p:cxnSp>
        <p:nvCxnSpPr>
          <p:cNvPr id="569" name="Google Shape;569;p51"/>
          <p:cNvCxnSpPr/>
          <p:nvPr/>
        </p:nvCxnSpPr>
        <p:spPr>
          <a:xfrm>
            <a:off x="1409819" y="3060771"/>
            <a:ext cx="0" cy="995100"/>
          </a:xfrm>
          <a:prstGeom prst="straightConnector1">
            <a:avLst/>
          </a:prstGeom>
          <a:noFill/>
          <a:ln cap="flat" cmpd="sng" w="38100">
            <a:solidFill>
              <a:srgbClr val="FFFFFF"/>
            </a:solidFill>
            <a:prstDash val="solid"/>
            <a:round/>
            <a:headEnd len="med" w="med" type="none"/>
            <a:tailEnd len="med" w="med" type="triangle"/>
          </a:ln>
        </p:spPr>
      </p:cxnSp>
      <p:cxnSp>
        <p:nvCxnSpPr>
          <p:cNvPr id="570" name="Google Shape;570;p51"/>
          <p:cNvCxnSpPr/>
          <p:nvPr/>
        </p:nvCxnSpPr>
        <p:spPr>
          <a:xfrm rot="10800000">
            <a:off x="1606471" y="2933904"/>
            <a:ext cx="0" cy="995100"/>
          </a:xfrm>
          <a:prstGeom prst="straightConnector1">
            <a:avLst/>
          </a:prstGeom>
          <a:noFill/>
          <a:ln cap="flat" cmpd="sng" w="38100">
            <a:solidFill>
              <a:srgbClr val="FFFFFF"/>
            </a:solidFill>
            <a:prstDash val="solid"/>
            <a:round/>
            <a:headEnd len="med" w="med" type="none"/>
            <a:tailEnd len="med" w="med" type="triangle"/>
          </a:ln>
        </p:spPr>
      </p:cxnSp>
      <p:sp>
        <p:nvSpPr>
          <p:cNvPr id="571" name="Google Shape;571;p51"/>
          <p:cNvSpPr txBox="1"/>
          <p:nvPr/>
        </p:nvSpPr>
        <p:spPr>
          <a:xfrm>
            <a:off x="4411213" y="1526375"/>
            <a:ext cx="1046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aleway"/>
                <a:ea typeface="Raleway"/>
                <a:cs typeface="Raleway"/>
                <a:sym typeface="Raleway"/>
              </a:rPr>
              <a:t>versus</a:t>
            </a:r>
            <a:endParaRPr sz="1800">
              <a:solidFill>
                <a:srgbClr val="FFFFFF"/>
              </a:solidFill>
              <a:latin typeface="Raleway"/>
              <a:ea typeface="Raleway"/>
              <a:cs typeface="Raleway"/>
              <a:sym typeface="Raleway"/>
            </a:endParaRPr>
          </a:p>
        </p:txBody>
      </p:sp>
      <p:sp>
        <p:nvSpPr>
          <p:cNvPr id="572" name="Google Shape;572;p51"/>
          <p:cNvSpPr txBox="1"/>
          <p:nvPr>
            <p:ph idx="1" type="subTitle"/>
          </p:nvPr>
        </p:nvSpPr>
        <p:spPr>
          <a:xfrm>
            <a:off x="5339220" y="1198963"/>
            <a:ext cx="388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Homemade sensor algorithm</a:t>
            </a:r>
            <a:endParaRPr>
              <a:solidFill>
                <a:srgbClr val="FFFFFF"/>
              </a:solidFill>
            </a:endParaRPr>
          </a:p>
        </p:txBody>
      </p:sp>
      <p:pic>
        <p:nvPicPr>
          <p:cNvPr id="573" name="Google Shape;573;p51"/>
          <p:cNvPicPr preferRelativeResize="0"/>
          <p:nvPr/>
        </p:nvPicPr>
        <p:blipFill>
          <a:blip r:embed="rId7">
            <a:alphaModFix/>
          </a:blip>
          <a:stretch>
            <a:fillRect/>
          </a:stretch>
        </p:blipFill>
        <p:spPr>
          <a:xfrm>
            <a:off x="5343403" y="4133840"/>
            <a:ext cx="401020" cy="320012"/>
          </a:xfrm>
          <a:prstGeom prst="rect">
            <a:avLst/>
          </a:prstGeom>
          <a:noFill/>
          <a:ln>
            <a:noFill/>
          </a:ln>
        </p:spPr>
      </p:pic>
      <p:pic>
        <p:nvPicPr>
          <p:cNvPr id="574" name="Google Shape;574;p51"/>
          <p:cNvPicPr preferRelativeResize="0"/>
          <p:nvPr/>
        </p:nvPicPr>
        <p:blipFill>
          <a:blip r:embed="rId8">
            <a:alphaModFix/>
          </a:blip>
          <a:stretch>
            <a:fillRect/>
          </a:stretch>
        </p:blipFill>
        <p:spPr>
          <a:xfrm>
            <a:off x="5339229" y="3108484"/>
            <a:ext cx="401018" cy="303352"/>
          </a:xfrm>
          <a:prstGeom prst="rect">
            <a:avLst/>
          </a:prstGeom>
          <a:noFill/>
          <a:ln>
            <a:noFill/>
          </a:ln>
        </p:spPr>
      </p:pic>
      <p:pic>
        <p:nvPicPr>
          <p:cNvPr id="575" name="Google Shape;575;p51"/>
          <p:cNvPicPr preferRelativeResize="0"/>
          <p:nvPr/>
        </p:nvPicPr>
        <p:blipFill>
          <a:blip r:embed="rId5">
            <a:alphaModFix/>
          </a:blip>
          <a:stretch>
            <a:fillRect/>
          </a:stretch>
        </p:blipFill>
        <p:spPr>
          <a:xfrm>
            <a:off x="6448718" y="2396526"/>
            <a:ext cx="347420" cy="347421"/>
          </a:xfrm>
          <a:prstGeom prst="rect">
            <a:avLst/>
          </a:prstGeom>
          <a:noFill/>
          <a:ln>
            <a:noFill/>
          </a:ln>
        </p:spPr>
      </p:pic>
      <p:sp>
        <p:nvSpPr>
          <p:cNvPr id="576" name="Google Shape;576;p51"/>
          <p:cNvSpPr/>
          <p:nvPr/>
        </p:nvSpPr>
        <p:spPr>
          <a:xfrm>
            <a:off x="5831662" y="2743943"/>
            <a:ext cx="2971800" cy="81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flipH="1" rot="10800000">
            <a:off x="5836165" y="3739962"/>
            <a:ext cx="2971800" cy="81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51" title="Chart"/>
          <p:cNvPicPr preferRelativeResize="0"/>
          <p:nvPr/>
        </p:nvPicPr>
        <p:blipFill rotWithShape="1">
          <a:blip r:embed="rId9">
            <a:alphaModFix/>
          </a:blip>
          <a:srcRect b="28207" l="18919" r="23799" t="14002"/>
          <a:stretch/>
        </p:blipFill>
        <p:spPr>
          <a:xfrm>
            <a:off x="7495786" y="2814026"/>
            <a:ext cx="1046762" cy="882802"/>
          </a:xfrm>
          <a:prstGeom prst="rect">
            <a:avLst/>
          </a:prstGeom>
          <a:noFill/>
          <a:ln>
            <a:noFill/>
          </a:ln>
        </p:spPr>
      </p:pic>
      <p:pic>
        <p:nvPicPr>
          <p:cNvPr id="579" name="Google Shape;579;p51" title="Chart"/>
          <p:cNvPicPr preferRelativeResize="0"/>
          <p:nvPr/>
        </p:nvPicPr>
        <p:blipFill rotWithShape="1">
          <a:blip r:embed="rId10">
            <a:alphaModFix/>
          </a:blip>
          <a:srcRect b="28169" l="12377" r="20204" t="14116"/>
          <a:stretch/>
        </p:blipFill>
        <p:spPr>
          <a:xfrm>
            <a:off x="6038794" y="2814026"/>
            <a:ext cx="1230235" cy="882802"/>
          </a:xfrm>
          <a:prstGeom prst="rect">
            <a:avLst/>
          </a:prstGeom>
          <a:noFill/>
          <a:ln>
            <a:noFill/>
          </a:ln>
        </p:spPr>
      </p:pic>
      <p:pic>
        <p:nvPicPr>
          <p:cNvPr id="580" name="Google Shape;580;p51" title="Chart"/>
          <p:cNvPicPr preferRelativeResize="0"/>
          <p:nvPr/>
        </p:nvPicPr>
        <p:blipFill rotWithShape="1">
          <a:blip r:embed="rId11">
            <a:alphaModFix/>
          </a:blip>
          <a:srcRect b="28169" l="14148" r="81034" t="11650"/>
          <a:stretch/>
        </p:blipFill>
        <p:spPr>
          <a:xfrm>
            <a:off x="8572428" y="2807837"/>
            <a:ext cx="84429" cy="882807"/>
          </a:xfrm>
          <a:prstGeom prst="rect">
            <a:avLst/>
          </a:prstGeom>
          <a:noFill/>
          <a:ln>
            <a:noFill/>
          </a:ln>
        </p:spPr>
      </p:pic>
      <p:sp>
        <p:nvSpPr>
          <p:cNvPr id="581" name="Google Shape;581;p51"/>
          <p:cNvSpPr/>
          <p:nvPr/>
        </p:nvSpPr>
        <p:spPr>
          <a:xfrm>
            <a:off x="8610542" y="3184409"/>
            <a:ext cx="154800" cy="106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51" title="Chart"/>
          <p:cNvPicPr preferRelativeResize="0"/>
          <p:nvPr/>
        </p:nvPicPr>
        <p:blipFill rotWithShape="1">
          <a:blip r:embed="rId11">
            <a:alphaModFix/>
          </a:blip>
          <a:srcRect b="53240" l="14148" r="81034" t="39517"/>
          <a:stretch/>
        </p:blipFill>
        <p:spPr>
          <a:xfrm>
            <a:off x="8542548" y="3238679"/>
            <a:ext cx="84429" cy="106234"/>
          </a:xfrm>
          <a:prstGeom prst="rect">
            <a:avLst/>
          </a:prstGeom>
          <a:noFill/>
          <a:ln>
            <a:noFill/>
          </a:ln>
        </p:spPr>
      </p:pic>
      <p:sp>
        <p:nvSpPr>
          <p:cNvPr id="583" name="Google Shape;583;p51"/>
          <p:cNvSpPr/>
          <p:nvPr/>
        </p:nvSpPr>
        <p:spPr>
          <a:xfrm>
            <a:off x="6031497" y="3118537"/>
            <a:ext cx="38400" cy="364800"/>
          </a:xfrm>
          <a:prstGeom prst="up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rot="5400000">
            <a:off x="4813614" y="3763510"/>
            <a:ext cx="2038500" cy="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8678997" y="3005965"/>
            <a:ext cx="38400" cy="615900"/>
          </a:xfrm>
          <a:prstGeom prst="upDown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flipH="1" rot="10800000">
            <a:off x="5836165" y="4780320"/>
            <a:ext cx="2971800" cy="81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rot="5400000">
            <a:off x="7785908" y="3763541"/>
            <a:ext cx="2042700" cy="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51" title="Chart"/>
          <p:cNvPicPr preferRelativeResize="0"/>
          <p:nvPr/>
        </p:nvPicPr>
        <p:blipFill rotWithShape="1">
          <a:blip r:embed="rId11">
            <a:alphaModFix/>
          </a:blip>
          <a:srcRect b="67755" l="80628" r="3586" t="11651"/>
          <a:stretch/>
        </p:blipFill>
        <p:spPr>
          <a:xfrm>
            <a:off x="7227782" y="3069005"/>
            <a:ext cx="277793" cy="303347"/>
          </a:xfrm>
          <a:prstGeom prst="rect">
            <a:avLst/>
          </a:prstGeom>
          <a:noFill/>
          <a:ln>
            <a:noFill/>
          </a:ln>
        </p:spPr>
      </p:pic>
      <p:pic>
        <p:nvPicPr>
          <p:cNvPr id="589" name="Google Shape;589;p51" title="Chart"/>
          <p:cNvPicPr preferRelativeResize="0"/>
          <p:nvPr/>
        </p:nvPicPr>
        <p:blipFill rotWithShape="1">
          <a:blip r:embed="rId12">
            <a:alphaModFix/>
          </a:blip>
          <a:srcRect b="31967" l="12298" r="13434" t="13247"/>
          <a:stretch/>
        </p:blipFill>
        <p:spPr>
          <a:xfrm>
            <a:off x="5982889" y="3789469"/>
            <a:ext cx="1316708" cy="882785"/>
          </a:xfrm>
          <a:prstGeom prst="rect">
            <a:avLst/>
          </a:prstGeom>
          <a:noFill/>
          <a:ln>
            <a:noFill/>
          </a:ln>
        </p:spPr>
      </p:pic>
      <p:pic>
        <p:nvPicPr>
          <p:cNvPr id="590" name="Google Shape;590;p51" title="Chart"/>
          <p:cNvPicPr preferRelativeResize="0"/>
          <p:nvPr/>
        </p:nvPicPr>
        <p:blipFill rotWithShape="1">
          <a:blip r:embed="rId13">
            <a:alphaModFix/>
          </a:blip>
          <a:srcRect b="28771" l="19813" r="12122" t="13044"/>
          <a:stretch/>
        </p:blipFill>
        <p:spPr>
          <a:xfrm>
            <a:off x="7493511" y="3791363"/>
            <a:ext cx="1139499" cy="882778"/>
          </a:xfrm>
          <a:prstGeom prst="rect">
            <a:avLst/>
          </a:prstGeom>
          <a:noFill/>
          <a:ln>
            <a:noFill/>
          </a:ln>
        </p:spPr>
      </p:pic>
      <p:pic>
        <p:nvPicPr>
          <p:cNvPr id="591" name="Google Shape;591;p51" title="Chart"/>
          <p:cNvPicPr preferRelativeResize="0"/>
          <p:nvPr/>
        </p:nvPicPr>
        <p:blipFill rotWithShape="1">
          <a:blip r:embed="rId14">
            <a:alphaModFix/>
          </a:blip>
          <a:srcRect b="62649" l="88668" r="3866" t="-11944"/>
          <a:stretch/>
        </p:blipFill>
        <p:spPr>
          <a:xfrm>
            <a:off x="7343136" y="3802975"/>
            <a:ext cx="132356" cy="794334"/>
          </a:xfrm>
          <a:prstGeom prst="rect">
            <a:avLst/>
          </a:prstGeom>
          <a:noFill/>
          <a:ln>
            <a:noFill/>
          </a:ln>
        </p:spPr>
      </p:pic>
      <p:pic>
        <p:nvPicPr>
          <p:cNvPr id="592" name="Google Shape;592;p51"/>
          <p:cNvPicPr preferRelativeResize="0"/>
          <p:nvPr/>
        </p:nvPicPr>
        <p:blipFill>
          <a:blip r:embed="rId6">
            <a:alphaModFix/>
          </a:blip>
          <a:stretch>
            <a:fillRect/>
          </a:stretch>
        </p:blipFill>
        <p:spPr>
          <a:xfrm>
            <a:off x="7970524" y="2403753"/>
            <a:ext cx="278228" cy="278228"/>
          </a:xfrm>
          <a:prstGeom prst="rect">
            <a:avLst/>
          </a:prstGeom>
          <a:noFill/>
          <a:ln>
            <a:noFill/>
          </a:ln>
        </p:spPr>
      </p:pic>
      <p:pic>
        <p:nvPicPr>
          <p:cNvPr id="593" name="Google Shape;593;p51" title="Chart"/>
          <p:cNvPicPr preferRelativeResize="0"/>
          <p:nvPr/>
        </p:nvPicPr>
        <p:blipFill rotWithShape="1">
          <a:blip r:embed="rId14">
            <a:alphaModFix/>
          </a:blip>
          <a:srcRect b="31967" l="14791" r="80446" t="13247"/>
          <a:stretch/>
        </p:blipFill>
        <p:spPr>
          <a:xfrm>
            <a:off x="8610542" y="3792615"/>
            <a:ext cx="84430" cy="882785"/>
          </a:xfrm>
          <a:prstGeom prst="rect">
            <a:avLst/>
          </a:prstGeom>
          <a:noFill/>
          <a:ln>
            <a:noFill/>
          </a:ln>
        </p:spPr>
      </p:pic>
      <p:pic>
        <p:nvPicPr>
          <p:cNvPr id="594" name="Google Shape;594;p51" title="Chart"/>
          <p:cNvPicPr preferRelativeResize="0"/>
          <p:nvPr/>
        </p:nvPicPr>
        <p:blipFill rotWithShape="1">
          <a:blip r:embed="rId14">
            <a:alphaModFix/>
          </a:blip>
          <a:srcRect b="52193" l="16905" r="79523" t="38264"/>
          <a:stretch/>
        </p:blipFill>
        <p:spPr>
          <a:xfrm>
            <a:off x="8602447" y="4195705"/>
            <a:ext cx="63267" cy="153624"/>
          </a:xfrm>
          <a:prstGeom prst="rect">
            <a:avLst/>
          </a:prstGeom>
          <a:noFill/>
          <a:ln>
            <a:noFill/>
          </a:ln>
        </p:spPr>
      </p:pic>
      <p:sp>
        <p:nvSpPr>
          <p:cNvPr id="595" name="Google Shape;595;p51"/>
          <p:cNvSpPr/>
          <p:nvPr/>
        </p:nvSpPr>
        <p:spPr>
          <a:xfrm>
            <a:off x="8648066" y="4195705"/>
            <a:ext cx="84300" cy="106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8648066" y="4567194"/>
            <a:ext cx="84300" cy="106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51" title="Chart"/>
          <p:cNvPicPr preferRelativeResize="0"/>
          <p:nvPr/>
        </p:nvPicPr>
        <p:blipFill rotWithShape="1">
          <a:blip r:embed="rId14">
            <a:alphaModFix/>
          </a:blip>
          <a:srcRect b="28200" l="16508" r="79920" t="62256"/>
          <a:stretch/>
        </p:blipFill>
        <p:spPr>
          <a:xfrm>
            <a:off x="8593442" y="4578827"/>
            <a:ext cx="63267" cy="153624"/>
          </a:xfrm>
          <a:prstGeom prst="rect">
            <a:avLst/>
          </a:prstGeom>
          <a:noFill/>
          <a:ln>
            <a:noFill/>
          </a:ln>
        </p:spPr>
      </p:pic>
      <p:sp>
        <p:nvSpPr>
          <p:cNvPr id="598" name="Google Shape;598;p51"/>
          <p:cNvSpPr/>
          <p:nvPr/>
        </p:nvSpPr>
        <p:spPr>
          <a:xfrm>
            <a:off x="8618421" y="3797324"/>
            <a:ext cx="84300" cy="106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51" title="Chart"/>
          <p:cNvPicPr preferRelativeResize="0"/>
          <p:nvPr/>
        </p:nvPicPr>
        <p:blipFill rotWithShape="1">
          <a:blip r:embed="rId14">
            <a:alphaModFix/>
          </a:blip>
          <a:srcRect b="77368" l="14919" r="80318" t="13089"/>
          <a:stretch/>
        </p:blipFill>
        <p:spPr>
          <a:xfrm>
            <a:off x="8597945" y="3780463"/>
            <a:ext cx="84355" cy="153624"/>
          </a:xfrm>
          <a:prstGeom prst="rect">
            <a:avLst/>
          </a:prstGeom>
          <a:noFill/>
          <a:ln>
            <a:noFill/>
          </a:ln>
        </p:spPr>
      </p:pic>
      <p:sp>
        <p:nvSpPr>
          <p:cNvPr id="600" name="Google Shape;600;p51"/>
          <p:cNvSpPr txBox="1"/>
          <p:nvPr>
            <p:ph idx="12" type="sldNum"/>
          </p:nvPr>
        </p:nvSpPr>
        <p:spPr>
          <a:xfrm>
            <a:off x="8563025" y="4610950"/>
            <a:ext cx="270300" cy="19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1" name="Google Shape;601;p51" title="Chart"/>
          <p:cNvPicPr preferRelativeResize="0"/>
          <p:nvPr/>
        </p:nvPicPr>
        <p:blipFill rotWithShape="1">
          <a:blip r:embed="rId10">
            <a:alphaModFix/>
          </a:blip>
          <a:srcRect b="30165" l="3104" r="88411" t="29561"/>
          <a:stretch/>
        </p:blipFill>
        <p:spPr>
          <a:xfrm>
            <a:off x="5856011" y="2933923"/>
            <a:ext cx="154823" cy="616047"/>
          </a:xfrm>
          <a:prstGeom prst="rect">
            <a:avLst/>
          </a:prstGeom>
          <a:noFill/>
          <a:ln>
            <a:noFill/>
          </a:ln>
        </p:spPr>
      </p:pic>
      <p:pic>
        <p:nvPicPr>
          <p:cNvPr id="602" name="Google Shape;602;p51" title="Chart"/>
          <p:cNvPicPr preferRelativeResize="0"/>
          <p:nvPr/>
        </p:nvPicPr>
        <p:blipFill rotWithShape="1">
          <a:blip r:embed="rId10">
            <a:alphaModFix/>
          </a:blip>
          <a:srcRect b="3981" l="42379" r="45244" t="90354"/>
          <a:stretch/>
        </p:blipFill>
        <p:spPr>
          <a:xfrm>
            <a:off x="6570300" y="3631867"/>
            <a:ext cx="225833" cy="86634"/>
          </a:xfrm>
          <a:prstGeom prst="rect">
            <a:avLst/>
          </a:prstGeom>
          <a:noFill/>
          <a:ln>
            <a:noFill/>
          </a:ln>
        </p:spPr>
      </p:pic>
      <p:pic>
        <p:nvPicPr>
          <p:cNvPr id="603" name="Google Shape;603;p51" title="Chart"/>
          <p:cNvPicPr preferRelativeResize="0"/>
          <p:nvPr/>
        </p:nvPicPr>
        <p:blipFill rotWithShape="1">
          <a:blip r:embed="rId10">
            <a:alphaModFix/>
          </a:blip>
          <a:srcRect b="3981" l="42379" r="45244" t="90354"/>
          <a:stretch/>
        </p:blipFill>
        <p:spPr>
          <a:xfrm>
            <a:off x="7996724" y="3631867"/>
            <a:ext cx="225833" cy="86634"/>
          </a:xfrm>
          <a:prstGeom prst="rect">
            <a:avLst/>
          </a:prstGeom>
          <a:noFill/>
          <a:ln>
            <a:noFill/>
          </a:ln>
        </p:spPr>
      </p:pic>
      <p:pic>
        <p:nvPicPr>
          <p:cNvPr id="604" name="Google Shape;604;p51" title="Chart"/>
          <p:cNvPicPr preferRelativeResize="0"/>
          <p:nvPr/>
        </p:nvPicPr>
        <p:blipFill rotWithShape="1">
          <a:blip r:embed="rId10">
            <a:alphaModFix/>
          </a:blip>
          <a:srcRect b="3981" l="42379" r="45244" t="90354"/>
          <a:stretch/>
        </p:blipFill>
        <p:spPr>
          <a:xfrm>
            <a:off x="6570300" y="4671141"/>
            <a:ext cx="225833" cy="86634"/>
          </a:xfrm>
          <a:prstGeom prst="rect">
            <a:avLst/>
          </a:prstGeom>
          <a:noFill/>
          <a:ln>
            <a:noFill/>
          </a:ln>
        </p:spPr>
      </p:pic>
      <p:pic>
        <p:nvPicPr>
          <p:cNvPr id="605" name="Google Shape;605;p51" title="Chart"/>
          <p:cNvPicPr preferRelativeResize="0"/>
          <p:nvPr/>
        </p:nvPicPr>
        <p:blipFill rotWithShape="1">
          <a:blip r:embed="rId10">
            <a:alphaModFix/>
          </a:blip>
          <a:srcRect b="3981" l="42379" r="45244" t="90354"/>
          <a:stretch/>
        </p:blipFill>
        <p:spPr>
          <a:xfrm>
            <a:off x="7996724" y="4667534"/>
            <a:ext cx="225833" cy="86634"/>
          </a:xfrm>
          <a:prstGeom prst="rect">
            <a:avLst/>
          </a:prstGeom>
          <a:noFill/>
          <a:ln>
            <a:noFill/>
          </a:ln>
        </p:spPr>
      </p:pic>
      <p:pic>
        <p:nvPicPr>
          <p:cNvPr id="606" name="Google Shape;606;p51" title="Chart"/>
          <p:cNvPicPr preferRelativeResize="0"/>
          <p:nvPr/>
        </p:nvPicPr>
        <p:blipFill rotWithShape="1">
          <a:blip r:embed="rId12">
            <a:alphaModFix/>
          </a:blip>
          <a:srcRect b="36996" l="1887" r="89379" t="33627"/>
          <a:stretch/>
        </p:blipFill>
        <p:spPr>
          <a:xfrm>
            <a:off x="5860049" y="4028392"/>
            <a:ext cx="154824" cy="473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87" name="Google Shape;87;p16"/>
          <p:cNvGrpSpPr/>
          <p:nvPr/>
        </p:nvGrpSpPr>
        <p:grpSpPr>
          <a:xfrm>
            <a:off x="1837873" y="1555960"/>
            <a:ext cx="1581813" cy="2880633"/>
            <a:chOff x="378475" y="0"/>
            <a:chExt cx="2888100" cy="5849000"/>
          </a:xfrm>
        </p:grpSpPr>
        <p:pic>
          <p:nvPicPr>
            <p:cNvPr id="88" name="Google Shape;88;p16"/>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89" name="Google Shape;89;p16"/>
            <p:cNvSpPr txBox="1"/>
            <p:nvPr/>
          </p:nvSpPr>
          <p:spPr>
            <a:xfrm>
              <a:off x="571330" y="704956"/>
              <a:ext cx="25053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A4C2F4"/>
                </a:solidFill>
              </a:endParaRPr>
            </a:p>
          </p:txBody>
        </p:sp>
      </p:grpSp>
      <p:pic>
        <p:nvPicPr>
          <p:cNvPr id="90" name="Google Shape;90;p16"/>
          <p:cNvPicPr preferRelativeResize="0"/>
          <p:nvPr/>
        </p:nvPicPr>
        <p:blipFill>
          <a:blip r:embed="rId4">
            <a:alphaModFix/>
          </a:blip>
          <a:stretch>
            <a:fillRect/>
          </a:stretch>
        </p:blipFill>
        <p:spPr>
          <a:xfrm flipH="1">
            <a:off x="2277108" y="2362286"/>
            <a:ext cx="791258" cy="791258"/>
          </a:xfrm>
          <a:prstGeom prst="rect">
            <a:avLst/>
          </a:prstGeom>
          <a:noFill/>
          <a:ln>
            <a:noFill/>
          </a:ln>
        </p:spPr>
      </p:pic>
      <p:grpSp>
        <p:nvGrpSpPr>
          <p:cNvPr id="91" name="Google Shape;91;p16"/>
          <p:cNvGrpSpPr/>
          <p:nvPr/>
        </p:nvGrpSpPr>
        <p:grpSpPr>
          <a:xfrm>
            <a:off x="5616713" y="1555960"/>
            <a:ext cx="1581813" cy="2880633"/>
            <a:chOff x="378475" y="0"/>
            <a:chExt cx="2888100" cy="5849000"/>
          </a:xfrm>
        </p:grpSpPr>
        <p:pic>
          <p:nvPicPr>
            <p:cNvPr id="92" name="Google Shape;92;p16"/>
            <p:cNvPicPr preferRelativeResize="0"/>
            <p:nvPr/>
          </p:nvPicPr>
          <p:blipFill>
            <a:blip r:embed="rId3">
              <a:alphaModFix/>
            </a:blip>
            <a:stretch>
              <a:fillRect/>
            </a:stretch>
          </p:blipFill>
          <p:spPr>
            <a:xfrm>
              <a:off x="378475" y="0"/>
              <a:ext cx="2888100" cy="5849000"/>
            </a:xfrm>
            <a:prstGeom prst="rect">
              <a:avLst/>
            </a:prstGeom>
            <a:noFill/>
            <a:ln>
              <a:noFill/>
            </a:ln>
          </p:spPr>
        </p:pic>
        <p:sp>
          <p:nvSpPr>
            <p:cNvPr id="93" name="Google Shape;93;p16"/>
            <p:cNvSpPr txBox="1"/>
            <p:nvPr/>
          </p:nvSpPr>
          <p:spPr>
            <a:xfrm>
              <a:off x="573494" y="683839"/>
              <a:ext cx="2524500" cy="4439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id="94" name="Google Shape;94;p16"/>
          <p:cNvPicPr preferRelativeResize="0"/>
          <p:nvPr/>
        </p:nvPicPr>
        <p:blipFill>
          <a:blip r:embed="rId5">
            <a:alphaModFix/>
          </a:blip>
          <a:stretch>
            <a:fillRect/>
          </a:stretch>
        </p:blipFill>
        <p:spPr>
          <a:xfrm>
            <a:off x="5968041" y="2375384"/>
            <a:ext cx="791258" cy="791277"/>
          </a:xfrm>
          <a:prstGeom prst="rect">
            <a:avLst/>
          </a:prstGeom>
          <a:noFill/>
          <a:ln>
            <a:noFill/>
          </a:ln>
        </p:spPr>
      </p:pic>
      <p:sp>
        <p:nvSpPr>
          <p:cNvPr id="95" name="Google Shape;95;p16"/>
          <p:cNvSpPr txBox="1"/>
          <p:nvPr/>
        </p:nvSpPr>
        <p:spPr>
          <a:xfrm>
            <a:off x="5782488" y="2026913"/>
            <a:ext cx="12663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1995625" y="3400200"/>
            <a:ext cx="14241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Lato"/>
                <a:ea typeface="Lato"/>
                <a:cs typeface="Lato"/>
                <a:sym typeface="Lato"/>
              </a:rPr>
              <a:t>Detection</a:t>
            </a:r>
            <a:endParaRPr b="1" sz="2000">
              <a:latin typeface="Lato"/>
              <a:ea typeface="Lato"/>
              <a:cs typeface="Lato"/>
              <a:sym typeface="Lato"/>
            </a:endParaRPr>
          </a:p>
        </p:txBody>
      </p:sp>
      <p:sp>
        <p:nvSpPr>
          <p:cNvPr id="97" name="Google Shape;97;p16"/>
          <p:cNvSpPr txBox="1"/>
          <p:nvPr/>
        </p:nvSpPr>
        <p:spPr>
          <a:xfrm>
            <a:off x="5553900" y="3297532"/>
            <a:ext cx="1749600" cy="47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Social Gamification </a:t>
            </a:r>
            <a:endParaRPr b="1" sz="1800">
              <a:latin typeface="Lato"/>
              <a:ea typeface="Lato"/>
              <a:cs typeface="Lato"/>
              <a:sym typeface="Lato"/>
            </a:endParaRPr>
          </a:p>
        </p:txBody>
      </p:sp>
      <p:cxnSp>
        <p:nvCxnSpPr>
          <p:cNvPr id="98" name="Google Shape;98;p16"/>
          <p:cNvCxnSpPr/>
          <p:nvPr/>
        </p:nvCxnSpPr>
        <p:spPr>
          <a:xfrm>
            <a:off x="4481375" y="1506017"/>
            <a:ext cx="9300" cy="3826800"/>
          </a:xfrm>
          <a:prstGeom prst="straightConnector1">
            <a:avLst/>
          </a:prstGeom>
          <a:noFill/>
          <a:ln cap="flat" cmpd="sng" w="38100">
            <a:solidFill>
              <a:srgbClr val="A4C2F4"/>
            </a:solidFill>
            <a:prstDash val="solid"/>
            <a:round/>
            <a:headEnd len="med" w="med" type="none"/>
            <a:tailEnd len="med" w="med" type="none"/>
          </a:ln>
        </p:spPr>
      </p:cxnSp>
      <p:sp>
        <p:nvSpPr>
          <p:cNvPr id="99" name="Google Shape;99;p16"/>
          <p:cNvSpPr txBox="1"/>
          <p:nvPr/>
        </p:nvSpPr>
        <p:spPr>
          <a:xfrm>
            <a:off x="1018125" y="238000"/>
            <a:ext cx="46146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nvSpPr>
        <p:spPr>
          <a:xfrm>
            <a:off x="327175" y="288325"/>
            <a:ext cx="88056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Raleway"/>
                <a:ea typeface="Raleway"/>
                <a:cs typeface="Raleway"/>
                <a:sym typeface="Raleway"/>
              </a:rPr>
              <a:t>Self-Motivating, Long-Term Solution</a:t>
            </a:r>
            <a:endParaRPr sz="4000">
              <a:solidFill>
                <a:srgbClr val="FFFFFF"/>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52"/>
          <p:cNvSpPr txBox="1"/>
          <p:nvPr>
            <p:ph type="ctrTitle"/>
          </p:nvPr>
        </p:nvSpPr>
        <p:spPr>
          <a:xfrm>
            <a:off x="311700" y="360125"/>
            <a:ext cx="8520600" cy="8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Phone Use and Music</a:t>
            </a:r>
            <a:endParaRPr/>
          </a:p>
        </p:txBody>
      </p:sp>
      <p:sp>
        <p:nvSpPr>
          <p:cNvPr id="612" name="Google Shape;61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13" name="Google Shape;613;p52"/>
          <p:cNvSpPr txBox="1"/>
          <p:nvPr/>
        </p:nvSpPr>
        <p:spPr>
          <a:xfrm>
            <a:off x="940050" y="4342450"/>
            <a:ext cx="75999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Used Android libraries to listen for changes in state of phone use/music playing;</a:t>
            </a:r>
            <a:endParaRPr>
              <a:solidFill>
                <a:srgbClr val="FFFFFF"/>
              </a:solidFill>
            </a:endParaRPr>
          </a:p>
          <a:p>
            <a:pPr indent="0" lvl="0" marL="0" rtl="0" algn="ctr">
              <a:spcBef>
                <a:spcPts val="0"/>
              </a:spcBef>
              <a:spcAft>
                <a:spcPts val="0"/>
              </a:spcAft>
              <a:buNone/>
            </a:pPr>
            <a:r>
              <a:rPr lang="en">
                <a:solidFill>
                  <a:srgbClr val="FFFFFF"/>
                </a:solidFill>
              </a:rPr>
              <a:t>detect whether changes happened while biking</a:t>
            </a:r>
            <a:endParaRPr>
              <a:solidFill>
                <a:srgbClr val="FFFFFF"/>
              </a:solidFill>
            </a:endParaRPr>
          </a:p>
        </p:txBody>
      </p:sp>
      <p:pic>
        <p:nvPicPr>
          <p:cNvPr id="614" name="Google Shape;614;p52"/>
          <p:cNvPicPr preferRelativeResize="0"/>
          <p:nvPr/>
        </p:nvPicPr>
        <p:blipFill>
          <a:blip r:embed="rId3">
            <a:alphaModFix/>
          </a:blip>
          <a:stretch>
            <a:fillRect/>
          </a:stretch>
        </p:blipFill>
        <p:spPr>
          <a:xfrm>
            <a:off x="604050" y="1175825"/>
            <a:ext cx="7935900" cy="3052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53"/>
          <p:cNvSpPr txBox="1"/>
          <p:nvPr/>
        </p:nvSpPr>
        <p:spPr>
          <a:xfrm>
            <a:off x="523700" y="25950"/>
            <a:ext cx="7261800" cy="50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Problem (30%)</a:t>
            </a:r>
            <a:endParaRPr sz="2000">
              <a:solidFill>
                <a:srgbClr val="FFFFFF"/>
              </a:solidFill>
              <a:latin typeface="Dotum"/>
              <a:ea typeface="Dotum"/>
              <a:cs typeface="Dotum"/>
              <a:sym typeface="Dotum"/>
            </a:endParaRPr>
          </a:p>
          <a:p>
            <a:pPr indent="0" lvl="0" marL="45720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Problem definition (10%): Is the refined final problem well-defined?</a:t>
            </a:r>
            <a:endParaRPr sz="2000">
              <a:solidFill>
                <a:srgbClr val="FFFFFF"/>
              </a:solidFill>
              <a:latin typeface="Dotum"/>
              <a:ea typeface="Dotum"/>
              <a:cs typeface="Dotum"/>
              <a:sym typeface="Dotum"/>
            </a:endParaRPr>
          </a:p>
          <a:p>
            <a:pPr indent="0" lvl="0" marL="45720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Design goals &amp; rationale (20%): Are the major design goals (specifications) and rationale for the selected approach clear?</a:t>
            </a:r>
            <a:endParaRPr sz="2000">
              <a:solidFill>
                <a:srgbClr val="FFFFFF"/>
              </a:solidFill>
              <a:latin typeface="Dotum"/>
              <a:ea typeface="Dotum"/>
              <a:cs typeface="Dotum"/>
              <a:sym typeface="Dotum"/>
            </a:endParaRPr>
          </a:p>
          <a:p>
            <a:pPr indent="0" lvl="0" marL="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Progress (50%)</a:t>
            </a:r>
            <a:endParaRPr sz="2000">
              <a:solidFill>
                <a:srgbClr val="FFFFFF"/>
              </a:solidFill>
              <a:latin typeface="Dotum"/>
              <a:ea typeface="Dotum"/>
              <a:cs typeface="Dotum"/>
              <a:sym typeface="Dotum"/>
            </a:endParaRPr>
          </a:p>
          <a:p>
            <a:pPr indent="0" lvl="0" marL="45720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Solution (20%): Does the final product improve any existing solutions?</a:t>
            </a:r>
            <a:endParaRPr sz="2000">
              <a:solidFill>
                <a:srgbClr val="FFFFFF"/>
              </a:solidFill>
              <a:latin typeface="Dotum"/>
              <a:ea typeface="Dotum"/>
              <a:cs typeface="Dotum"/>
              <a:sym typeface="Dotum"/>
            </a:endParaRPr>
          </a:p>
          <a:p>
            <a:pPr indent="0" lvl="0" marL="45720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Implementation &amp; functionality (30%): Does it provide a live demo? Does the implementation realize the initial specifications?</a:t>
            </a:r>
            <a:endParaRPr sz="2000">
              <a:solidFill>
                <a:srgbClr val="FFFFFF"/>
              </a:solidFill>
              <a:latin typeface="Dotum"/>
              <a:ea typeface="Dotum"/>
              <a:cs typeface="Dotum"/>
              <a:sym typeface="Dotum"/>
            </a:endParaRPr>
          </a:p>
          <a:p>
            <a:pPr indent="0" lvl="0" marL="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Presentation (20%)</a:t>
            </a:r>
            <a:endParaRPr sz="2000">
              <a:solidFill>
                <a:srgbClr val="FFFFFF"/>
              </a:solidFill>
              <a:latin typeface="Dotum"/>
              <a:ea typeface="Dotum"/>
              <a:cs typeface="Dotum"/>
              <a:sym typeface="Dotum"/>
            </a:endParaRPr>
          </a:p>
          <a:p>
            <a:pPr indent="0" lvl="0" marL="457200" rtl="0" algn="l">
              <a:spcBef>
                <a:spcPts val="0"/>
              </a:spcBef>
              <a:spcAft>
                <a:spcPts val="0"/>
              </a:spcAft>
              <a:buClr>
                <a:schemeClr val="dk1"/>
              </a:buClr>
              <a:buSzPts val="1100"/>
              <a:buFont typeface="Arial"/>
              <a:buNone/>
            </a:pPr>
            <a:r>
              <a:rPr lang="en" sz="2000">
                <a:solidFill>
                  <a:srgbClr val="FFFFFF"/>
                </a:solidFill>
                <a:latin typeface="Dotum"/>
                <a:ea typeface="Dotum"/>
                <a:cs typeface="Dotum"/>
                <a:sym typeface="Dotum"/>
              </a:rPr>
              <a:t>• Delivery (10%): Does the presentation well-organized? Does it flow well? Is the story clear?</a:t>
            </a:r>
            <a:endParaRPr sz="2000">
              <a:solidFill>
                <a:srgbClr val="FFFFFF"/>
              </a:solidFill>
              <a:latin typeface="Dotum"/>
              <a:ea typeface="Dotum"/>
              <a:cs typeface="Dotum"/>
              <a:sym typeface="Dotum"/>
            </a:endParaRPr>
          </a:p>
          <a:p>
            <a:pPr indent="0" lvl="0" marL="457200" rtl="0" algn="l">
              <a:spcBef>
                <a:spcPts val="0"/>
              </a:spcBef>
              <a:spcAft>
                <a:spcPts val="0"/>
              </a:spcAft>
              <a:buNone/>
            </a:pPr>
            <a:r>
              <a:rPr lang="en" sz="2000">
                <a:solidFill>
                  <a:srgbClr val="FFFFFF"/>
                </a:solidFill>
                <a:latin typeface="Dotum"/>
                <a:ea typeface="Dotum"/>
                <a:cs typeface="Dotum"/>
                <a:sym typeface="Dotum"/>
              </a:rPr>
              <a:t>• Visual aids (10%): Are the slides readable? Does the presentation use visual aids and examples effectively?</a:t>
            </a:r>
            <a:endParaRPr sz="2000">
              <a:solidFill>
                <a:srgbClr val="FFFFFF"/>
              </a:solidFill>
            </a:endParaRPr>
          </a:p>
        </p:txBody>
      </p:sp>
      <p:sp>
        <p:nvSpPr>
          <p:cNvPr id="620" name="Google Shape;62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4" name="Shape 624"/>
        <p:cNvGrpSpPr/>
        <p:nvPr/>
      </p:nvGrpSpPr>
      <p:grpSpPr>
        <a:xfrm>
          <a:off x="0" y="0"/>
          <a:ext cx="0" cy="0"/>
          <a:chOff x="0" y="0"/>
          <a:chExt cx="0" cy="0"/>
        </a:xfrm>
      </p:grpSpPr>
      <p:sp>
        <p:nvSpPr>
          <p:cNvPr id="625" name="Google Shape;625;p54"/>
          <p:cNvSpPr txBox="1"/>
          <p:nvPr/>
        </p:nvSpPr>
        <p:spPr>
          <a:xfrm>
            <a:off x="1205650" y="2417940"/>
            <a:ext cx="7547100" cy="1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500">
                <a:solidFill>
                  <a:srgbClr val="A4C2F4"/>
                </a:solidFill>
                <a:latin typeface="Raleway"/>
                <a:ea typeface="Raleway"/>
                <a:cs typeface="Raleway"/>
                <a:sym typeface="Raleway"/>
              </a:rPr>
              <a:t>Passively</a:t>
            </a:r>
            <a:r>
              <a:rPr b="1" lang="en" sz="2500">
                <a:solidFill>
                  <a:srgbClr val="FFFFFF"/>
                </a:solidFill>
                <a:latin typeface="Raleway"/>
                <a:ea typeface="Raleway"/>
                <a:cs typeface="Raleway"/>
                <a:sym typeface="Raleway"/>
              </a:rPr>
              <a:t> detect</a:t>
            </a:r>
            <a:r>
              <a:rPr lang="en" sz="2500">
                <a:solidFill>
                  <a:srgbClr val="FFFFFF"/>
                </a:solidFill>
                <a:latin typeface="Raleway"/>
                <a:ea typeface="Raleway"/>
                <a:cs typeface="Raleway"/>
                <a:sym typeface="Raleway"/>
              </a:rPr>
              <a:t> </a:t>
            </a:r>
            <a:r>
              <a:rPr i="1" lang="en" sz="2500">
                <a:solidFill>
                  <a:srgbClr val="A4C2F4"/>
                </a:solidFill>
                <a:latin typeface="Raleway"/>
                <a:ea typeface="Raleway"/>
                <a:cs typeface="Raleway"/>
                <a:sym typeface="Raleway"/>
              </a:rPr>
              <a:t>personal</a:t>
            </a:r>
            <a:r>
              <a:rPr i="1" lang="en" sz="2500">
                <a:solidFill>
                  <a:srgbClr val="FFFFFF"/>
                </a:solidFill>
                <a:latin typeface="Raleway"/>
                <a:ea typeface="Raleway"/>
                <a:cs typeface="Raleway"/>
                <a:sym typeface="Raleway"/>
              </a:rPr>
              <a:t> </a:t>
            </a:r>
            <a:r>
              <a:rPr i="1" lang="en" sz="2500">
                <a:solidFill>
                  <a:srgbClr val="A4C2F4"/>
                </a:solidFill>
                <a:latin typeface="Raleway"/>
                <a:ea typeface="Raleway"/>
                <a:cs typeface="Raleway"/>
                <a:sym typeface="Raleway"/>
              </a:rPr>
              <a:t>biking habits</a:t>
            </a:r>
            <a:r>
              <a:rPr lang="en" sz="2500">
                <a:solidFill>
                  <a:srgbClr val="FFFFFF"/>
                </a:solidFill>
                <a:latin typeface="Raleway"/>
                <a:ea typeface="Raleway"/>
                <a:cs typeface="Raleway"/>
                <a:sym typeface="Raleway"/>
              </a:rPr>
              <a:t> and </a:t>
            </a:r>
            <a:br>
              <a:rPr lang="en" sz="2500">
                <a:solidFill>
                  <a:srgbClr val="FFFFFF"/>
                </a:solidFill>
                <a:latin typeface="Raleway"/>
                <a:ea typeface="Raleway"/>
                <a:cs typeface="Raleway"/>
                <a:sym typeface="Raleway"/>
              </a:rPr>
            </a:br>
            <a:r>
              <a:rPr b="1" lang="en" sz="2500">
                <a:solidFill>
                  <a:srgbClr val="FFFFFF"/>
                </a:solidFill>
                <a:latin typeface="Raleway"/>
                <a:ea typeface="Raleway"/>
                <a:cs typeface="Raleway"/>
                <a:sym typeface="Raleway"/>
              </a:rPr>
              <a:t>motivate </a:t>
            </a:r>
            <a:r>
              <a:rPr lang="en" sz="2500">
                <a:solidFill>
                  <a:srgbClr val="FFFFFF"/>
                </a:solidFill>
                <a:latin typeface="Raleway"/>
                <a:ea typeface="Raleway"/>
                <a:cs typeface="Raleway"/>
                <a:sym typeface="Raleway"/>
              </a:rPr>
              <a:t>bike safety by providing </a:t>
            </a:r>
            <a:r>
              <a:rPr i="1" lang="en" sz="2500">
                <a:solidFill>
                  <a:srgbClr val="A4C2F4"/>
                </a:solidFill>
                <a:latin typeface="Raleway"/>
                <a:ea typeface="Raleway"/>
                <a:cs typeface="Raleway"/>
                <a:sym typeface="Raleway"/>
              </a:rPr>
              <a:t>post-biking feedback</a:t>
            </a:r>
            <a:r>
              <a:rPr lang="en" sz="2500">
                <a:solidFill>
                  <a:srgbClr val="FFFFFF"/>
                </a:solidFill>
                <a:latin typeface="Raleway"/>
                <a:ea typeface="Raleway"/>
                <a:cs typeface="Raleway"/>
                <a:sym typeface="Raleway"/>
              </a:rPr>
              <a:t> with a </a:t>
            </a:r>
            <a:r>
              <a:rPr i="1" lang="en" sz="2500">
                <a:solidFill>
                  <a:srgbClr val="A4C2F4"/>
                </a:solidFill>
                <a:latin typeface="Raleway"/>
                <a:ea typeface="Raleway"/>
                <a:cs typeface="Raleway"/>
                <a:sym typeface="Raleway"/>
              </a:rPr>
              <a:t>socially gamified</a:t>
            </a:r>
            <a:r>
              <a:rPr lang="en" sz="2500">
                <a:solidFill>
                  <a:srgbClr val="FFFFFF"/>
                </a:solidFill>
                <a:latin typeface="Raleway"/>
                <a:ea typeface="Raleway"/>
                <a:cs typeface="Raleway"/>
                <a:sym typeface="Raleway"/>
              </a:rPr>
              <a:t> approach</a:t>
            </a:r>
            <a:endParaRPr sz="2500">
              <a:solidFill>
                <a:srgbClr val="FFFFFF"/>
              </a:solidFill>
              <a:latin typeface="Raleway"/>
              <a:ea typeface="Raleway"/>
              <a:cs typeface="Raleway"/>
              <a:sym typeface="Raleway"/>
            </a:endParaRPr>
          </a:p>
        </p:txBody>
      </p:sp>
      <p:sp>
        <p:nvSpPr>
          <p:cNvPr id="626" name="Google Shape;626;p54"/>
          <p:cNvSpPr txBox="1"/>
          <p:nvPr/>
        </p:nvSpPr>
        <p:spPr>
          <a:xfrm>
            <a:off x="741425" y="1555110"/>
            <a:ext cx="61143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Raleway"/>
                <a:ea typeface="Raleway"/>
                <a:cs typeface="Raleway"/>
                <a:sym typeface="Raleway"/>
              </a:rPr>
              <a:t>Problem Statement</a:t>
            </a:r>
            <a:endParaRPr b="1" sz="4000">
              <a:solidFill>
                <a:srgbClr val="FFFFFF"/>
              </a:solidFill>
              <a:latin typeface="Raleway"/>
              <a:ea typeface="Raleway"/>
              <a:cs typeface="Raleway"/>
              <a:sym typeface="Raleway"/>
            </a:endParaRPr>
          </a:p>
        </p:txBody>
      </p:sp>
      <p:cxnSp>
        <p:nvCxnSpPr>
          <p:cNvPr id="627" name="Google Shape;627;p54"/>
          <p:cNvCxnSpPr/>
          <p:nvPr/>
        </p:nvCxnSpPr>
        <p:spPr>
          <a:xfrm rot="10800000">
            <a:off x="5365925" y="2315640"/>
            <a:ext cx="0" cy="187800"/>
          </a:xfrm>
          <a:prstGeom prst="straightConnector1">
            <a:avLst/>
          </a:prstGeom>
          <a:noFill/>
          <a:ln cap="flat" cmpd="sng" w="19050">
            <a:solidFill>
              <a:srgbClr val="6D9EEB"/>
            </a:solidFill>
            <a:prstDash val="solid"/>
            <a:round/>
            <a:headEnd len="med" w="med" type="none"/>
            <a:tailEnd len="med" w="med" type="none"/>
          </a:ln>
        </p:spPr>
      </p:cxnSp>
      <p:cxnSp>
        <p:nvCxnSpPr>
          <p:cNvPr id="628" name="Google Shape;628;p54"/>
          <p:cNvCxnSpPr/>
          <p:nvPr/>
        </p:nvCxnSpPr>
        <p:spPr>
          <a:xfrm>
            <a:off x="5365925" y="2315430"/>
            <a:ext cx="1015800" cy="0"/>
          </a:xfrm>
          <a:prstGeom prst="straightConnector1">
            <a:avLst/>
          </a:prstGeom>
          <a:noFill/>
          <a:ln cap="flat" cmpd="sng" w="19050">
            <a:solidFill>
              <a:srgbClr val="6D9EEB"/>
            </a:solidFill>
            <a:prstDash val="solid"/>
            <a:round/>
            <a:headEnd len="med" w="med" type="none"/>
            <a:tailEnd len="med" w="med" type="none"/>
          </a:ln>
        </p:spPr>
      </p:cxnSp>
      <p:cxnSp>
        <p:nvCxnSpPr>
          <p:cNvPr id="629" name="Google Shape;629;p54"/>
          <p:cNvCxnSpPr/>
          <p:nvPr/>
        </p:nvCxnSpPr>
        <p:spPr>
          <a:xfrm rot="10800000">
            <a:off x="6381850" y="1529220"/>
            <a:ext cx="0" cy="786300"/>
          </a:xfrm>
          <a:prstGeom prst="straightConnector1">
            <a:avLst/>
          </a:prstGeom>
          <a:noFill/>
          <a:ln cap="flat" cmpd="sng" w="19050">
            <a:solidFill>
              <a:srgbClr val="6D9EEB"/>
            </a:solidFill>
            <a:prstDash val="solid"/>
            <a:round/>
            <a:headEnd len="med" w="med" type="none"/>
            <a:tailEnd len="med" w="med" type="none"/>
          </a:ln>
        </p:spPr>
      </p:cxnSp>
      <p:sp>
        <p:nvSpPr>
          <p:cNvPr id="630" name="Google Shape;630;p54"/>
          <p:cNvSpPr txBox="1"/>
          <p:nvPr/>
        </p:nvSpPr>
        <p:spPr>
          <a:xfrm>
            <a:off x="5399350" y="915000"/>
            <a:ext cx="3353400" cy="6144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How individual users turn/speed instead of potential accidents</a:t>
            </a:r>
            <a:endParaRPr>
              <a:solidFill>
                <a:srgbClr val="FFFFFF"/>
              </a:solidFill>
              <a:latin typeface="Raleway"/>
              <a:ea typeface="Raleway"/>
              <a:cs typeface="Raleway"/>
              <a:sym typeface="Raleway"/>
            </a:endParaRPr>
          </a:p>
        </p:txBody>
      </p:sp>
      <p:cxnSp>
        <p:nvCxnSpPr>
          <p:cNvPr id="631" name="Google Shape;631;p54"/>
          <p:cNvCxnSpPr/>
          <p:nvPr/>
        </p:nvCxnSpPr>
        <p:spPr>
          <a:xfrm rot="10800000">
            <a:off x="1941125" y="3648982"/>
            <a:ext cx="0" cy="179700"/>
          </a:xfrm>
          <a:prstGeom prst="straightConnector1">
            <a:avLst/>
          </a:prstGeom>
          <a:noFill/>
          <a:ln cap="flat" cmpd="sng" w="19050">
            <a:solidFill>
              <a:srgbClr val="6D9EEB"/>
            </a:solidFill>
            <a:prstDash val="solid"/>
            <a:round/>
            <a:headEnd len="med" w="med" type="none"/>
            <a:tailEnd len="med" w="med" type="none"/>
          </a:ln>
        </p:spPr>
      </p:cxnSp>
      <p:cxnSp>
        <p:nvCxnSpPr>
          <p:cNvPr id="632" name="Google Shape;632;p54"/>
          <p:cNvCxnSpPr/>
          <p:nvPr/>
        </p:nvCxnSpPr>
        <p:spPr>
          <a:xfrm>
            <a:off x="1941125" y="3828840"/>
            <a:ext cx="1044000" cy="300"/>
          </a:xfrm>
          <a:prstGeom prst="straightConnector1">
            <a:avLst/>
          </a:prstGeom>
          <a:noFill/>
          <a:ln cap="flat" cmpd="sng" w="19050">
            <a:solidFill>
              <a:srgbClr val="6D9EEB"/>
            </a:solidFill>
            <a:prstDash val="solid"/>
            <a:round/>
            <a:headEnd len="med" w="med" type="none"/>
            <a:tailEnd len="med" w="med" type="none"/>
          </a:ln>
        </p:spPr>
      </p:cxnSp>
      <p:cxnSp>
        <p:nvCxnSpPr>
          <p:cNvPr id="633" name="Google Shape;633;p54"/>
          <p:cNvCxnSpPr/>
          <p:nvPr/>
        </p:nvCxnSpPr>
        <p:spPr>
          <a:xfrm rot="10800000">
            <a:off x="2993825" y="3828563"/>
            <a:ext cx="2700" cy="317100"/>
          </a:xfrm>
          <a:prstGeom prst="straightConnector1">
            <a:avLst/>
          </a:prstGeom>
          <a:noFill/>
          <a:ln cap="flat" cmpd="sng" w="19050">
            <a:solidFill>
              <a:srgbClr val="6D9EEB"/>
            </a:solidFill>
            <a:prstDash val="solid"/>
            <a:round/>
            <a:headEnd len="med" w="med" type="none"/>
            <a:tailEnd len="med" w="med" type="none"/>
          </a:ln>
        </p:spPr>
      </p:cxnSp>
      <p:sp>
        <p:nvSpPr>
          <p:cNvPr id="634" name="Google Shape;634;p54"/>
          <p:cNvSpPr txBox="1"/>
          <p:nvPr/>
        </p:nvSpPr>
        <p:spPr>
          <a:xfrm>
            <a:off x="1622975" y="4145675"/>
            <a:ext cx="2744400" cy="7863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No real-time alerts; feedback will be given after they are done biking</a:t>
            </a:r>
            <a:endParaRPr>
              <a:solidFill>
                <a:srgbClr val="FFFFFF"/>
              </a:solidFill>
              <a:latin typeface="Raleway"/>
              <a:ea typeface="Raleway"/>
              <a:cs typeface="Raleway"/>
              <a:sym typeface="Raleway"/>
            </a:endParaRPr>
          </a:p>
        </p:txBody>
      </p:sp>
      <p:cxnSp>
        <p:nvCxnSpPr>
          <p:cNvPr id="635" name="Google Shape;635;p54"/>
          <p:cNvCxnSpPr/>
          <p:nvPr/>
        </p:nvCxnSpPr>
        <p:spPr>
          <a:xfrm rot="10800000">
            <a:off x="4371950" y="3648982"/>
            <a:ext cx="0" cy="179700"/>
          </a:xfrm>
          <a:prstGeom prst="straightConnector1">
            <a:avLst/>
          </a:prstGeom>
          <a:noFill/>
          <a:ln cap="flat" cmpd="sng" w="19050">
            <a:solidFill>
              <a:srgbClr val="6D9EEB"/>
            </a:solidFill>
            <a:prstDash val="solid"/>
            <a:round/>
            <a:headEnd len="med" w="med" type="none"/>
            <a:tailEnd len="med" w="med" type="none"/>
          </a:ln>
        </p:spPr>
      </p:cxnSp>
      <p:cxnSp>
        <p:nvCxnSpPr>
          <p:cNvPr id="636" name="Google Shape;636;p54"/>
          <p:cNvCxnSpPr/>
          <p:nvPr/>
        </p:nvCxnSpPr>
        <p:spPr>
          <a:xfrm>
            <a:off x="4371950" y="3828840"/>
            <a:ext cx="2904600" cy="8700"/>
          </a:xfrm>
          <a:prstGeom prst="straightConnector1">
            <a:avLst/>
          </a:prstGeom>
          <a:noFill/>
          <a:ln cap="flat" cmpd="sng" w="19050">
            <a:solidFill>
              <a:srgbClr val="6D9EEB"/>
            </a:solidFill>
            <a:prstDash val="solid"/>
            <a:round/>
            <a:headEnd len="med" w="med" type="none"/>
            <a:tailEnd len="med" w="med" type="none"/>
          </a:ln>
        </p:spPr>
      </p:cxnSp>
      <p:cxnSp>
        <p:nvCxnSpPr>
          <p:cNvPr id="637" name="Google Shape;637;p54"/>
          <p:cNvCxnSpPr>
            <a:stCxn id="638" idx="0"/>
          </p:cNvCxnSpPr>
          <p:nvPr/>
        </p:nvCxnSpPr>
        <p:spPr>
          <a:xfrm rot="10800000">
            <a:off x="7278675" y="3828576"/>
            <a:ext cx="2700" cy="317100"/>
          </a:xfrm>
          <a:prstGeom prst="straightConnector1">
            <a:avLst/>
          </a:prstGeom>
          <a:noFill/>
          <a:ln cap="flat" cmpd="sng" w="19050">
            <a:solidFill>
              <a:srgbClr val="6D9EEB"/>
            </a:solidFill>
            <a:prstDash val="solid"/>
            <a:round/>
            <a:headEnd len="med" w="med" type="none"/>
            <a:tailEnd len="med" w="med" type="none"/>
          </a:ln>
        </p:spPr>
      </p:cxnSp>
      <p:sp>
        <p:nvSpPr>
          <p:cNvPr id="638" name="Google Shape;638;p54"/>
          <p:cNvSpPr txBox="1"/>
          <p:nvPr/>
        </p:nvSpPr>
        <p:spPr>
          <a:xfrm>
            <a:off x="6118725" y="4145676"/>
            <a:ext cx="2325300" cy="6144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Effective method of Incentivisation</a:t>
            </a:r>
            <a:endParaRPr>
              <a:solidFill>
                <a:srgbClr val="FFFFFF"/>
              </a:solidFill>
              <a:latin typeface="Raleway"/>
              <a:ea typeface="Raleway"/>
              <a:cs typeface="Raleway"/>
              <a:sym typeface="Raleway"/>
            </a:endParaRPr>
          </a:p>
        </p:txBody>
      </p:sp>
      <p:sp>
        <p:nvSpPr>
          <p:cNvPr id="639" name="Google Shape;639;p54"/>
          <p:cNvSpPr txBox="1"/>
          <p:nvPr/>
        </p:nvSpPr>
        <p:spPr>
          <a:xfrm>
            <a:off x="444175" y="915100"/>
            <a:ext cx="3187500" cy="6144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Require no user input/interaction while biking &amp; phone in pocket</a:t>
            </a:r>
            <a:endParaRPr>
              <a:solidFill>
                <a:srgbClr val="FFFFFF"/>
              </a:solidFill>
              <a:latin typeface="Raleway"/>
              <a:ea typeface="Raleway"/>
              <a:cs typeface="Raleway"/>
              <a:sym typeface="Raleway"/>
            </a:endParaRPr>
          </a:p>
        </p:txBody>
      </p:sp>
      <p:cxnSp>
        <p:nvCxnSpPr>
          <p:cNvPr id="640" name="Google Shape;640;p54"/>
          <p:cNvCxnSpPr/>
          <p:nvPr/>
        </p:nvCxnSpPr>
        <p:spPr>
          <a:xfrm rot="10800000">
            <a:off x="656275" y="1529265"/>
            <a:ext cx="0" cy="786300"/>
          </a:xfrm>
          <a:prstGeom prst="straightConnector1">
            <a:avLst/>
          </a:prstGeom>
          <a:noFill/>
          <a:ln cap="flat" cmpd="sng" w="19050">
            <a:solidFill>
              <a:srgbClr val="6D9EEB"/>
            </a:solidFill>
            <a:prstDash val="solid"/>
            <a:round/>
            <a:headEnd len="med" w="med" type="none"/>
            <a:tailEnd len="med" w="med" type="none"/>
          </a:ln>
        </p:spPr>
      </p:cxnSp>
      <p:cxnSp>
        <p:nvCxnSpPr>
          <p:cNvPr id="641" name="Google Shape;641;p54"/>
          <p:cNvCxnSpPr/>
          <p:nvPr/>
        </p:nvCxnSpPr>
        <p:spPr>
          <a:xfrm>
            <a:off x="656275" y="2315430"/>
            <a:ext cx="1015800" cy="0"/>
          </a:xfrm>
          <a:prstGeom prst="straightConnector1">
            <a:avLst/>
          </a:prstGeom>
          <a:noFill/>
          <a:ln cap="flat" cmpd="sng" w="19050">
            <a:solidFill>
              <a:srgbClr val="6D9EEB"/>
            </a:solidFill>
            <a:prstDash val="solid"/>
            <a:round/>
            <a:headEnd len="med" w="med" type="none"/>
            <a:tailEnd len="med" w="med" type="none"/>
          </a:ln>
        </p:spPr>
      </p:cxnSp>
      <p:cxnSp>
        <p:nvCxnSpPr>
          <p:cNvPr id="642" name="Google Shape;642;p54"/>
          <p:cNvCxnSpPr/>
          <p:nvPr/>
        </p:nvCxnSpPr>
        <p:spPr>
          <a:xfrm rot="10800000">
            <a:off x="1672075" y="2304408"/>
            <a:ext cx="0" cy="187800"/>
          </a:xfrm>
          <a:prstGeom prst="straightConnector1">
            <a:avLst/>
          </a:prstGeom>
          <a:noFill/>
          <a:ln cap="flat" cmpd="sng" w="19050">
            <a:solidFill>
              <a:srgbClr val="6D9EEB"/>
            </a:solidFill>
            <a:prstDash val="solid"/>
            <a:round/>
            <a:headEnd len="med" w="med" type="none"/>
            <a:tailEnd len="med" w="med" type="none"/>
          </a:ln>
        </p:spPr>
      </p:cxnSp>
      <p:sp>
        <p:nvSpPr>
          <p:cNvPr id="643" name="Google Shape;64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7" name="Shape 647"/>
        <p:cNvGrpSpPr/>
        <p:nvPr/>
      </p:nvGrpSpPr>
      <p:grpSpPr>
        <a:xfrm>
          <a:off x="0" y="0"/>
          <a:ext cx="0" cy="0"/>
          <a:chOff x="0" y="0"/>
          <a:chExt cx="0" cy="0"/>
        </a:xfrm>
      </p:grpSpPr>
      <p:sp>
        <p:nvSpPr>
          <p:cNvPr id="648" name="Google Shape;648;p55"/>
          <p:cNvSpPr/>
          <p:nvPr/>
        </p:nvSpPr>
        <p:spPr>
          <a:xfrm>
            <a:off x="1892738" y="2129350"/>
            <a:ext cx="2592600" cy="5046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txBox="1"/>
          <p:nvPr>
            <p:ph type="ctrTitle"/>
          </p:nvPr>
        </p:nvSpPr>
        <p:spPr>
          <a:xfrm>
            <a:off x="198725" y="130650"/>
            <a:ext cx="3716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Study</a:t>
            </a:r>
            <a:endParaRPr/>
          </a:p>
        </p:txBody>
      </p:sp>
      <p:sp>
        <p:nvSpPr>
          <p:cNvPr id="650" name="Google Shape;65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51" name="Google Shape;651;p55"/>
          <p:cNvSpPr/>
          <p:nvPr/>
        </p:nvSpPr>
        <p:spPr>
          <a:xfrm>
            <a:off x="1858813" y="2813225"/>
            <a:ext cx="1347900" cy="838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aleway"/>
                <a:ea typeface="Raleway"/>
                <a:cs typeface="Raleway"/>
                <a:sym typeface="Raleway"/>
              </a:rPr>
              <a:t>Day 1</a:t>
            </a:r>
            <a:endParaRPr sz="2000">
              <a:solidFill>
                <a:srgbClr val="FFFFFF"/>
              </a:solidFill>
              <a:latin typeface="Raleway"/>
              <a:ea typeface="Raleway"/>
              <a:cs typeface="Raleway"/>
              <a:sym typeface="Raleway"/>
            </a:endParaRPr>
          </a:p>
        </p:txBody>
      </p:sp>
      <p:sp>
        <p:nvSpPr>
          <p:cNvPr id="652" name="Google Shape;652;p55"/>
          <p:cNvSpPr/>
          <p:nvPr/>
        </p:nvSpPr>
        <p:spPr>
          <a:xfrm>
            <a:off x="3206779" y="2813225"/>
            <a:ext cx="1347900" cy="838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aleway"/>
                <a:ea typeface="Raleway"/>
                <a:cs typeface="Raleway"/>
                <a:sym typeface="Raleway"/>
              </a:rPr>
              <a:t>Day 2</a:t>
            </a:r>
            <a:endParaRPr sz="2000">
              <a:solidFill>
                <a:srgbClr val="FFFFFF"/>
              </a:solidFill>
              <a:latin typeface="Raleway"/>
              <a:ea typeface="Raleway"/>
              <a:cs typeface="Raleway"/>
              <a:sym typeface="Raleway"/>
            </a:endParaRPr>
          </a:p>
        </p:txBody>
      </p:sp>
      <p:sp>
        <p:nvSpPr>
          <p:cNvPr id="653" name="Google Shape;653;p55"/>
          <p:cNvSpPr/>
          <p:nvPr/>
        </p:nvSpPr>
        <p:spPr>
          <a:xfrm>
            <a:off x="4554758" y="2813225"/>
            <a:ext cx="1347900" cy="838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aleway"/>
                <a:ea typeface="Raleway"/>
                <a:cs typeface="Raleway"/>
                <a:sym typeface="Raleway"/>
              </a:rPr>
              <a:t>Day 3</a:t>
            </a:r>
            <a:endParaRPr sz="2000">
              <a:solidFill>
                <a:srgbClr val="FFFFFF"/>
              </a:solidFill>
              <a:latin typeface="Raleway"/>
              <a:ea typeface="Raleway"/>
              <a:cs typeface="Raleway"/>
              <a:sym typeface="Raleway"/>
            </a:endParaRPr>
          </a:p>
        </p:txBody>
      </p:sp>
      <p:sp>
        <p:nvSpPr>
          <p:cNvPr id="654" name="Google Shape;654;p55"/>
          <p:cNvSpPr/>
          <p:nvPr/>
        </p:nvSpPr>
        <p:spPr>
          <a:xfrm>
            <a:off x="5902737" y="2813225"/>
            <a:ext cx="1347900" cy="838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aleway"/>
                <a:ea typeface="Raleway"/>
                <a:cs typeface="Raleway"/>
                <a:sym typeface="Raleway"/>
              </a:rPr>
              <a:t>Day 4</a:t>
            </a:r>
            <a:endParaRPr sz="2000">
              <a:solidFill>
                <a:srgbClr val="FFFFFF"/>
              </a:solidFill>
              <a:latin typeface="Raleway"/>
              <a:ea typeface="Raleway"/>
              <a:cs typeface="Raleway"/>
              <a:sym typeface="Raleway"/>
            </a:endParaRPr>
          </a:p>
        </p:txBody>
      </p:sp>
      <p:cxnSp>
        <p:nvCxnSpPr>
          <p:cNvPr id="655" name="Google Shape;655;p55"/>
          <p:cNvCxnSpPr/>
          <p:nvPr/>
        </p:nvCxnSpPr>
        <p:spPr>
          <a:xfrm rot="10800000">
            <a:off x="7250638" y="3773713"/>
            <a:ext cx="6900" cy="542400"/>
          </a:xfrm>
          <a:prstGeom prst="straightConnector1">
            <a:avLst/>
          </a:prstGeom>
          <a:noFill/>
          <a:ln cap="flat" cmpd="sng" w="38100">
            <a:solidFill>
              <a:srgbClr val="A4C2F4"/>
            </a:solidFill>
            <a:prstDash val="solid"/>
            <a:round/>
            <a:headEnd len="med" w="med" type="none"/>
            <a:tailEnd len="med" w="med" type="triangle"/>
          </a:ln>
        </p:spPr>
      </p:cxnSp>
      <p:cxnSp>
        <p:nvCxnSpPr>
          <p:cNvPr id="656" name="Google Shape;656;p55"/>
          <p:cNvCxnSpPr/>
          <p:nvPr/>
        </p:nvCxnSpPr>
        <p:spPr>
          <a:xfrm rot="10800000">
            <a:off x="1886463" y="3773725"/>
            <a:ext cx="6900" cy="542400"/>
          </a:xfrm>
          <a:prstGeom prst="straightConnector1">
            <a:avLst/>
          </a:prstGeom>
          <a:noFill/>
          <a:ln cap="flat" cmpd="sng" w="38100">
            <a:solidFill>
              <a:srgbClr val="A4C2F4"/>
            </a:solidFill>
            <a:prstDash val="solid"/>
            <a:round/>
            <a:headEnd len="med" w="med" type="none"/>
            <a:tailEnd len="med" w="med" type="triangle"/>
          </a:ln>
        </p:spPr>
      </p:cxnSp>
      <p:sp>
        <p:nvSpPr>
          <p:cNvPr id="657" name="Google Shape;657;p55"/>
          <p:cNvSpPr txBox="1"/>
          <p:nvPr/>
        </p:nvSpPr>
        <p:spPr>
          <a:xfrm>
            <a:off x="742263" y="4367200"/>
            <a:ext cx="22953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A4C2F4"/>
                </a:solidFill>
                <a:latin typeface="Raleway"/>
                <a:ea typeface="Raleway"/>
                <a:cs typeface="Raleway"/>
                <a:sym typeface="Raleway"/>
              </a:rPr>
              <a:t>Pre-Interview</a:t>
            </a:r>
            <a:endParaRPr sz="2000">
              <a:solidFill>
                <a:srgbClr val="A4C2F4"/>
              </a:solidFill>
              <a:latin typeface="Raleway"/>
              <a:ea typeface="Raleway"/>
              <a:cs typeface="Raleway"/>
              <a:sym typeface="Raleway"/>
            </a:endParaRPr>
          </a:p>
        </p:txBody>
      </p:sp>
      <p:sp>
        <p:nvSpPr>
          <p:cNvPr id="658" name="Google Shape;658;p55"/>
          <p:cNvSpPr txBox="1"/>
          <p:nvPr/>
        </p:nvSpPr>
        <p:spPr>
          <a:xfrm>
            <a:off x="6106438" y="4367188"/>
            <a:ext cx="22953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A4C2F4"/>
                </a:solidFill>
                <a:latin typeface="Raleway"/>
                <a:ea typeface="Raleway"/>
                <a:cs typeface="Raleway"/>
                <a:sym typeface="Raleway"/>
              </a:rPr>
              <a:t>Post-Interview</a:t>
            </a:r>
            <a:endParaRPr sz="2000">
              <a:solidFill>
                <a:srgbClr val="A4C2F4"/>
              </a:solidFill>
              <a:latin typeface="Raleway"/>
              <a:ea typeface="Raleway"/>
              <a:cs typeface="Raleway"/>
              <a:sym typeface="Raleway"/>
            </a:endParaRPr>
          </a:p>
        </p:txBody>
      </p:sp>
      <p:sp>
        <p:nvSpPr>
          <p:cNvPr id="659" name="Google Shape;659;p55"/>
          <p:cNvSpPr txBox="1"/>
          <p:nvPr/>
        </p:nvSpPr>
        <p:spPr>
          <a:xfrm>
            <a:off x="1858813" y="2106550"/>
            <a:ext cx="2605800" cy="5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Raleway"/>
                <a:ea typeface="Raleway"/>
                <a:cs typeface="Raleway"/>
                <a:sym typeface="Raleway"/>
              </a:rPr>
              <a:t>6 Unsafe Bikers</a:t>
            </a:r>
            <a:endParaRPr b="1" sz="2500">
              <a:solidFill>
                <a:srgbClr val="FFFFFF"/>
              </a:solidFill>
              <a:latin typeface="Raleway"/>
              <a:ea typeface="Raleway"/>
              <a:cs typeface="Raleway"/>
              <a:sym typeface="Raleway"/>
            </a:endParaRPr>
          </a:p>
        </p:txBody>
      </p:sp>
      <p:sp>
        <p:nvSpPr>
          <p:cNvPr id="660" name="Google Shape;660;p55"/>
          <p:cNvSpPr txBox="1"/>
          <p:nvPr/>
        </p:nvSpPr>
        <p:spPr>
          <a:xfrm>
            <a:off x="4037488" y="946650"/>
            <a:ext cx="3716100" cy="62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A4C2F4"/>
                </a:solidFill>
                <a:latin typeface="Raleway"/>
                <a:ea typeface="Raleway"/>
                <a:cs typeface="Raleway"/>
                <a:sym typeface="Raleway"/>
              </a:rPr>
              <a:t>Duration, distance, date/time </a:t>
            </a:r>
            <a:br>
              <a:rPr lang="en" sz="2000">
                <a:solidFill>
                  <a:srgbClr val="A4C2F4"/>
                </a:solidFill>
                <a:latin typeface="Raleway"/>
                <a:ea typeface="Raleway"/>
                <a:cs typeface="Raleway"/>
                <a:sym typeface="Raleway"/>
              </a:rPr>
            </a:br>
            <a:r>
              <a:rPr lang="en" sz="2000">
                <a:solidFill>
                  <a:srgbClr val="A4C2F4"/>
                </a:solidFill>
                <a:latin typeface="Raleway"/>
                <a:ea typeface="Raleway"/>
                <a:cs typeface="Raleway"/>
                <a:sym typeface="Raleway"/>
              </a:rPr>
              <a:t>and penalties received</a:t>
            </a:r>
            <a:endParaRPr sz="2000">
              <a:solidFill>
                <a:srgbClr val="A4C2F4"/>
              </a:solidFill>
              <a:latin typeface="Raleway"/>
              <a:ea typeface="Raleway"/>
              <a:cs typeface="Raleway"/>
              <a:sym typeface="Raleway"/>
            </a:endParaRPr>
          </a:p>
        </p:txBody>
      </p:sp>
      <p:cxnSp>
        <p:nvCxnSpPr>
          <p:cNvPr id="661" name="Google Shape;661;p55"/>
          <p:cNvCxnSpPr/>
          <p:nvPr/>
        </p:nvCxnSpPr>
        <p:spPr>
          <a:xfrm>
            <a:off x="4485238" y="2374463"/>
            <a:ext cx="2820600" cy="10200"/>
          </a:xfrm>
          <a:prstGeom prst="straightConnector1">
            <a:avLst/>
          </a:prstGeom>
          <a:noFill/>
          <a:ln cap="flat" cmpd="sng" w="38100">
            <a:solidFill>
              <a:srgbClr val="FFFFFF"/>
            </a:solidFill>
            <a:prstDash val="solid"/>
            <a:round/>
            <a:headEnd len="med" w="med" type="none"/>
            <a:tailEnd len="med" w="med" type="triangle"/>
          </a:ln>
        </p:spPr>
      </p:cxnSp>
      <p:sp>
        <p:nvSpPr>
          <p:cNvPr id="662" name="Google Shape;662;p55"/>
          <p:cNvSpPr/>
          <p:nvPr/>
        </p:nvSpPr>
        <p:spPr>
          <a:xfrm rot="-5400000">
            <a:off x="5797013" y="471700"/>
            <a:ext cx="259200" cy="2689200"/>
          </a:xfrm>
          <a:prstGeom prst="rightBrace">
            <a:avLst>
              <a:gd fmla="val 118711" name="adj1"/>
              <a:gd fmla="val 50000" name="adj2"/>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6" name="Shape 666"/>
        <p:cNvGrpSpPr/>
        <p:nvPr/>
      </p:nvGrpSpPr>
      <p:grpSpPr>
        <a:xfrm>
          <a:off x="0" y="0"/>
          <a:ext cx="0" cy="0"/>
          <a:chOff x="0" y="0"/>
          <a:chExt cx="0" cy="0"/>
        </a:xfrm>
      </p:grpSpPr>
      <p:sp>
        <p:nvSpPr>
          <p:cNvPr id="667" name="Google Shape;667;p56"/>
          <p:cNvSpPr txBox="1"/>
          <p:nvPr>
            <p:ph idx="1" type="subTitle"/>
          </p:nvPr>
        </p:nvSpPr>
        <p:spPr>
          <a:xfrm>
            <a:off x="335275" y="332625"/>
            <a:ext cx="8578800" cy="4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Bad testing conditions exacerbated</a:t>
            </a:r>
            <a:br>
              <a:rPr lang="en" sz="3000">
                <a:solidFill>
                  <a:srgbClr val="FFFFFF"/>
                </a:solidFill>
              </a:rPr>
            </a:br>
            <a:r>
              <a:rPr lang="en" sz="3000">
                <a:solidFill>
                  <a:srgbClr val="FFFFFF"/>
                </a:solidFill>
              </a:rPr>
              <a:t>the short testing period  </a:t>
            </a:r>
            <a:endParaRPr sz="3000">
              <a:solidFill>
                <a:srgbClr val="666666"/>
              </a:solidFill>
            </a:endParaRPr>
          </a:p>
        </p:txBody>
      </p:sp>
      <p:sp>
        <p:nvSpPr>
          <p:cNvPr id="668" name="Google Shape;66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69" name="Google Shape;669;p56"/>
          <p:cNvPicPr preferRelativeResize="0"/>
          <p:nvPr/>
        </p:nvPicPr>
        <p:blipFill>
          <a:blip r:embed="rId3">
            <a:alphaModFix/>
          </a:blip>
          <a:stretch>
            <a:fillRect/>
          </a:stretch>
        </p:blipFill>
        <p:spPr>
          <a:xfrm>
            <a:off x="4232688" y="3545306"/>
            <a:ext cx="622925" cy="622913"/>
          </a:xfrm>
          <a:prstGeom prst="rect">
            <a:avLst/>
          </a:prstGeom>
          <a:noFill/>
          <a:ln>
            <a:noFill/>
          </a:ln>
        </p:spPr>
      </p:pic>
      <p:pic>
        <p:nvPicPr>
          <p:cNvPr id="670" name="Google Shape;670;p56"/>
          <p:cNvPicPr preferRelativeResize="0"/>
          <p:nvPr/>
        </p:nvPicPr>
        <p:blipFill>
          <a:blip r:embed="rId4">
            <a:alphaModFix/>
          </a:blip>
          <a:stretch>
            <a:fillRect/>
          </a:stretch>
        </p:blipFill>
        <p:spPr>
          <a:xfrm>
            <a:off x="4334963" y="1742044"/>
            <a:ext cx="622925" cy="622913"/>
          </a:xfrm>
          <a:prstGeom prst="rect">
            <a:avLst/>
          </a:prstGeom>
          <a:noFill/>
          <a:ln>
            <a:noFill/>
          </a:ln>
        </p:spPr>
      </p:pic>
      <p:pic>
        <p:nvPicPr>
          <p:cNvPr id="671" name="Google Shape;671;p56"/>
          <p:cNvPicPr preferRelativeResize="0"/>
          <p:nvPr/>
        </p:nvPicPr>
        <p:blipFill>
          <a:blip r:embed="rId5">
            <a:alphaModFix/>
          </a:blip>
          <a:stretch>
            <a:fillRect/>
          </a:stretch>
        </p:blipFill>
        <p:spPr>
          <a:xfrm>
            <a:off x="4291463" y="2648075"/>
            <a:ext cx="666425" cy="666425"/>
          </a:xfrm>
          <a:prstGeom prst="rect">
            <a:avLst/>
          </a:prstGeom>
          <a:noFill/>
          <a:ln>
            <a:noFill/>
          </a:ln>
        </p:spPr>
      </p:pic>
      <p:pic>
        <p:nvPicPr>
          <p:cNvPr id="672" name="Google Shape;672;p56"/>
          <p:cNvPicPr preferRelativeResize="0"/>
          <p:nvPr/>
        </p:nvPicPr>
        <p:blipFill>
          <a:blip r:embed="rId6">
            <a:alphaModFix/>
          </a:blip>
          <a:stretch>
            <a:fillRect/>
          </a:stretch>
        </p:blipFill>
        <p:spPr>
          <a:xfrm>
            <a:off x="2625183" y="2479876"/>
            <a:ext cx="1008750" cy="1008775"/>
          </a:xfrm>
          <a:prstGeom prst="rect">
            <a:avLst/>
          </a:prstGeom>
          <a:noFill/>
          <a:ln>
            <a:noFill/>
          </a:ln>
        </p:spPr>
      </p:pic>
      <p:pic>
        <p:nvPicPr>
          <p:cNvPr id="673" name="Google Shape;673;p56"/>
          <p:cNvPicPr preferRelativeResize="0"/>
          <p:nvPr/>
        </p:nvPicPr>
        <p:blipFill>
          <a:blip r:embed="rId7">
            <a:alphaModFix/>
          </a:blip>
          <a:stretch>
            <a:fillRect/>
          </a:stretch>
        </p:blipFill>
        <p:spPr>
          <a:xfrm>
            <a:off x="5702202" y="2739213"/>
            <a:ext cx="666400" cy="666380"/>
          </a:xfrm>
          <a:prstGeom prst="rect">
            <a:avLst/>
          </a:prstGeom>
          <a:noFill/>
          <a:ln>
            <a:noFill/>
          </a:ln>
        </p:spPr>
      </p:pic>
      <p:pic>
        <p:nvPicPr>
          <p:cNvPr id="674" name="Google Shape;674;p56"/>
          <p:cNvPicPr preferRelativeResize="0"/>
          <p:nvPr/>
        </p:nvPicPr>
        <p:blipFill>
          <a:blip r:embed="rId8">
            <a:alphaModFix/>
          </a:blip>
          <a:stretch>
            <a:fillRect/>
          </a:stretch>
        </p:blipFill>
        <p:spPr>
          <a:xfrm>
            <a:off x="5159499" y="2749660"/>
            <a:ext cx="645509" cy="645501"/>
          </a:xfrm>
          <a:prstGeom prst="rect">
            <a:avLst/>
          </a:prstGeom>
          <a:noFill/>
          <a:ln>
            <a:noFill/>
          </a:ln>
        </p:spPr>
      </p:pic>
      <p:sp>
        <p:nvSpPr>
          <p:cNvPr id="675" name="Google Shape;675;p56"/>
          <p:cNvSpPr/>
          <p:nvPr/>
        </p:nvSpPr>
        <p:spPr>
          <a:xfrm>
            <a:off x="3803563" y="1758325"/>
            <a:ext cx="259500" cy="2453700"/>
          </a:xfrm>
          <a:prstGeom prst="leftBrace">
            <a:avLst>
              <a:gd fmla="val 88641" name="adj1"/>
              <a:gd fmla="val 50000" name="adj2"/>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9" name="Shape 679"/>
        <p:cNvGrpSpPr/>
        <p:nvPr/>
      </p:nvGrpSpPr>
      <p:grpSpPr>
        <a:xfrm>
          <a:off x="0" y="0"/>
          <a:ext cx="0" cy="0"/>
          <a:chOff x="0" y="0"/>
          <a:chExt cx="0" cy="0"/>
        </a:xfrm>
      </p:grpSpPr>
      <p:sp>
        <p:nvSpPr>
          <p:cNvPr id="680" name="Google Shape;680;p57"/>
          <p:cNvSpPr txBox="1"/>
          <p:nvPr>
            <p:ph idx="1" type="subTitle"/>
          </p:nvPr>
        </p:nvSpPr>
        <p:spPr>
          <a:xfrm>
            <a:off x="335275" y="332625"/>
            <a:ext cx="8578800" cy="4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Bad testing conditions exacerbated</a:t>
            </a:r>
            <a:br>
              <a:rPr lang="en" sz="3000">
                <a:solidFill>
                  <a:srgbClr val="FFFFFF"/>
                </a:solidFill>
              </a:rPr>
            </a:br>
            <a:r>
              <a:rPr lang="en" sz="3000">
                <a:solidFill>
                  <a:srgbClr val="FFFFFF"/>
                </a:solidFill>
              </a:rPr>
              <a:t>the short testing period  </a:t>
            </a:r>
            <a:endParaRPr sz="3000">
              <a:solidFill>
                <a:srgbClr val="666666"/>
              </a:solidFill>
            </a:endParaRPr>
          </a:p>
        </p:txBody>
      </p:sp>
      <p:sp>
        <p:nvSpPr>
          <p:cNvPr id="681" name="Google Shape;68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82" name="Google Shape;682;p57"/>
          <p:cNvPicPr preferRelativeResize="0"/>
          <p:nvPr/>
        </p:nvPicPr>
        <p:blipFill>
          <a:blip r:embed="rId3">
            <a:alphaModFix/>
          </a:blip>
          <a:stretch>
            <a:fillRect/>
          </a:stretch>
        </p:blipFill>
        <p:spPr>
          <a:xfrm>
            <a:off x="4232688" y="3545306"/>
            <a:ext cx="622925" cy="622913"/>
          </a:xfrm>
          <a:prstGeom prst="rect">
            <a:avLst/>
          </a:prstGeom>
          <a:noFill/>
          <a:ln>
            <a:noFill/>
          </a:ln>
        </p:spPr>
      </p:pic>
      <p:pic>
        <p:nvPicPr>
          <p:cNvPr id="683" name="Google Shape;683;p57"/>
          <p:cNvPicPr preferRelativeResize="0"/>
          <p:nvPr/>
        </p:nvPicPr>
        <p:blipFill>
          <a:blip r:embed="rId4">
            <a:alphaModFix/>
          </a:blip>
          <a:stretch>
            <a:fillRect/>
          </a:stretch>
        </p:blipFill>
        <p:spPr>
          <a:xfrm>
            <a:off x="4334963" y="1742044"/>
            <a:ext cx="622925" cy="622913"/>
          </a:xfrm>
          <a:prstGeom prst="rect">
            <a:avLst/>
          </a:prstGeom>
          <a:noFill/>
          <a:ln>
            <a:noFill/>
          </a:ln>
        </p:spPr>
      </p:pic>
      <p:pic>
        <p:nvPicPr>
          <p:cNvPr id="684" name="Google Shape;684;p57"/>
          <p:cNvPicPr preferRelativeResize="0"/>
          <p:nvPr/>
        </p:nvPicPr>
        <p:blipFill>
          <a:blip r:embed="rId5">
            <a:alphaModFix/>
          </a:blip>
          <a:stretch>
            <a:fillRect/>
          </a:stretch>
        </p:blipFill>
        <p:spPr>
          <a:xfrm>
            <a:off x="4291463" y="2648075"/>
            <a:ext cx="666425" cy="666425"/>
          </a:xfrm>
          <a:prstGeom prst="rect">
            <a:avLst/>
          </a:prstGeom>
          <a:noFill/>
          <a:ln>
            <a:noFill/>
          </a:ln>
        </p:spPr>
      </p:pic>
      <p:pic>
        <p:nvPicPr>
          <p:cNvPr id="685" name="Google Shape;685;p57"/>
          <p:cNvPicPr preferRelativeResize="0"/>
          <p:nvPr/>
        </p:nvPicPr>
        <p:blipFill>
          <a:blip r:embed="rId6">
            <a:alphaModFix/>
          </a:blip>
          <a:stretch>
            <a:fillRect/>
          </a:stretch>
        </p:blipFill>
        <p:spPr>
          <a:xfrm>
            <a:off x="2625183" y="2479876"/>
            <a:ext cx="1008750" cy="1008775"/>
          </a:xfrm>
          <a:prstGeom prst="rect">
            <a:avLst/>
          </a:prstGeom>
          <a:noFill/>
          <a:ln>
            <a:noFill/>
          </a:ln>
        </p:spPr>
      </p:pic>
      <p:sp>
        <p:nvSpPr>
          <p:cNvPr id="686" name="Google Shape;686;p57"/>
          <p:cNvSpPr/>
          <p:nvPr/>
        </p:nvSpPr>
        <p:spPr>
          <a:xfrm>
            <a:off x="3803563" y="1758325"/>
            <a:ext cx="259500" cy="2453700"/>
          </a:xfrm>
          <a:prstGeom prst="leftBrace">
            <a:avLst>
              <a:gd fmla="val 88641" name="adj1"/>
              <a:gd fmla="val 50000" name="adj2"/>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57"/>
          <p:cNvPicPr preferRelativeResize="0"/>
          <p:nvPr/>
        </p:nvPicPr>
        <p:blipFill>
          <a:blip r:embed="rId7">
            <a:alphaModFix/>
          </a:blip>
          <a:stretch>
            <a:fillRect/>
          </a:stretch>
        </p:blipFill>
        <p:spPr>
          <a:xfrm rot="2580003">
            <a:off x="5238827" y="2408438"/>
            <a:ext cx="666400" cy="666378"/>
          </a:xfrm>
          <a:prstGeom prst="rect">
            <a:avLst/>
          </a:prstGeom>
          <a:noFill/>
          <a:ln>
            <a:noFill/>
          </a:ln>
        </p:spPr>
      </p:pic>
      <p:pic>
        <p:nvPicPr>
          <p:cNvPr id="688" name="Google Shape;688;p57"/>
          <p:cNvPicPr preferRelativeResize="0"/>
          <p:nvPr/>
        </p:nvPicPr>
        <p:blipFill>
          <a:blip r:embed="rId8">
            <a:alphaModFix/>
          </a:blip>
          <a:stretch>
            <a:fillRect/>
          </a:stretch>
        </p:blipFill>
        <p:spPr>
          <a:xfrm flipH="1">
            <a:off x="5101100" y="2739200"/>
            <a:ext cx="666400" cy="6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687"/>
                                        </p:tgtEl>
                                        <p:attrNameLst>
                                          <p:attrName>ppt_x</p:attrName>
                                        </p:attrNameLst>
                                      </p:cBhvr>
                                      <p:tavLst>
                                        <p:tav fmla="" tm="0">
                                          <p:val>
                                            <p:strVal val="#ppt_x"/>
                                          </p:val>
                                        </p:tav>
                                        <p:tav fmla="" tm="100000">
                                          <p:val>
                                            <p:strVal val="#ppt_x+1"/>
                                          </p:val>
                                        </p:tav>
                                      </p:tavLst>
                                    </p:anim>
                                    <p:set>
                                      <p:cBhvr>
                                        <p:cTn dur="1" fill="hold">
                                          <p:stCondLst>
                                            <p:cond delay="1000"/>
                                          </p:stCondLst>
                                        </p:cTn>
                                        <p:tgtEl>
                                          <p:spTgt spid="6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2" name="Shape 692"/>
        <p:cNvGrpSpPr/>
        <p:nvPr/>
      </p:nvGrpSpPr>
      <p:grpSpPr>
        <a:xfrm>
          <a:off x="0" y="0"/>
          <a:ext cx="0" cy="0"/>
          <a:chOff x="0" y="0"/>
          <a:chExt cx="0" cy="0"/>
        </a:xfrm>
      </p:grpSpPr>
      <p:sp>
        <p:nvSpPr>
          <p:cNvPr id="693" name="Google Shape;693;p58"/>
          <p:cNvSpPr txBox="1"/>
          <p:nvPr>
            <p:ph type="ctrTitle"/>
          </p:nvPr>
        </p:nvSpPr>
        <p:spPr>
          <a:xfrm>
            <a:off x="311708" y="15454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Q</a:t>
            </a:r>
            <a:br>
              <a:rPr lang="en" sz="3500"/>
            </a:br>
            <a:r>
              <a:rPr lang="en" sz="3500"/>
              <a:t>On a scale of 1 to 5, </a:t>
            </a:r>
            <a:br>
              <a:rPr lang="en" sz="3500"/>
            </a:br>
            <a:r>
              <a:rPr lang="en" sz="3500"/>
              <a:t>how safely do you </a:t>
            </a:r>
            <a:br>
              <a:rPr lang="en" sz="3500"/>
            </a:br>
            <a:r>
              <a:rPr lang="en" sz="3500"/>
              <a:t>think you bike? </a:t>
            </a:r>
            <a:endParaRPr sz="3500"/>
          </a:p>
        </p:txBody>
      </p:sp>
      <p:sp>
        <p:nvSpPr>
          <p:cNvPr id="694" name="Google Shape;69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95" name="Google Shape;695;p58"/>
          <p:cNvSpPr txBox="1"/>
          <p:nvPr>
            <p:ph type="ctrTitle"/>
          </p:nvPr>
        </p:nvSpPr>
        <p:spPr>
          <a:xfrm>
            <a:off x="104475" y="87850"/>
            <a:ext cx="3063000" cy="4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Pre-Interviews</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9" name="Shape 699"/>
        <p:cNvGrpSpPr/>
        <p:nvPr/>
      </p:nvGrpSpPr>
      <p:grpSpPr>
        <a:xfrm>
          <a:off x="0" y="0"/>
          <a:ext cx="0" cy="0"/>
          <a:chOff x="0" y="0"/>
          <a:chExt cx="0" cy="0"/>
        </a:xfrm>
      </p:grpSpPr>
      <p:sp>
        <p:nvSpPr>
          <p:cNvPr id="700" name="Google Shape;70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01" name="Google Shape;701;p59"/>
          <p:cNvSpPr txBox="1"/>
          <p:nvPr>
            <p:ph type="ctrTitle"/>
          </p:nvPr>
        </p:nvSpPr>
        <p:spPr>
          <a:xfrm>
            <a:off x="216425" y="2323350"/>
            <a:ext cx="2459100" cy="4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500"/>
              <a:t>On a scale of 1 to 5, how safely do you think you bike? </a:t>
            </a:r>
            <a:endParaRPr sz="2500"/>
          </a:p>
        </p:txBody>
      </p:sp>
      <p:pic>
        <p:nvPicPr>
          <p:cNvPr id="702" name="Google Shape;702;p59" title="preinterviews_v1.mp4">
            <a:hlinkClick r:id="rId3"/>
          </p:cNvPr>
          <p:cNvPicPr preferRelativeResize="0"/>
          <p:nvPr/>
        </p:nvPicPr>
        <p:blipFill>
          <a:blip r:embed="rId4">
            <a:alphaModFix/>
          </a:blip>
          <a:stretch>
            <a:fillRect/>
          </a:stretch>
        </p:blipFill>
        <p:spPr>
          <a:xfrm>
            <a:off x="2905175" y="188975"/>
            <a:ext cx="6115975" cy="4586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6" name="Shape 706"/>
        <p:cNvGrpSpPr/>
        <p:nvPr/>
      </p:nvGrpSpPr>
      <p:grpSpPr>
        <a:xfrm>
          <a:off x="0" y="0"/>
          <a:ext cx="0" cy="0"/>
          <a:chOff x="0" y="0"/>
          <a:chExt cx="0" cy="0"/>
        </a:xfrm>
      </p:grpSpPr>
      <p:sp>
        <p:nvSpPr>
          <p:cNvPr id="707" name="Google Shape;70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708" name="Google Shape;708;p60" title="Chart"/>
          <p:cNvPicPr preferRelativeResize="0"/>
          <p:nvPr/>
        </p:nvPicPr>
        <p:blipFill rotWithShape="1">
          <a:blip r:embed="rId3">
            <a:alphaModFix/>
          </a:blip>
          <a:srcRect b="0" l="0" r="0" t="10289"/>
          <a:stretch/>
        </p:blipFill>
        <p:spPr>
          <a:xfrm>
            <a:off x="192325" y="1201425"/>
            <a:ext cx="5549901" cy="3077900"/>
          </a:xfrm>
          <a:prstGeom prst="rect">
            <a:avLst/>
          </a:prstGeom>
          <a:noFill/>
          <a:ln>
            <a:noFill/>
          </a:ln>
        </p:spPr>
      </p:pic>
      <p:sp>
        <p:nvSpPr>
          <p:cNvPr id="709" name="Google Shape;709;p60"/>
          <p:cNvSpPr txBox="1"/>
          <p:nvPr>
            <p:ph type="ctrTitle"/>
          </p:nvPr>
        </p:nvSpPr>
        <p:spPr>
          <a:xfrm>
            <a:off x="135750" y="465300"/>
            <a:ext cx="5980500" cy="4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Average Number of Penalties </a:t>
            </a:r>
            <a:br>
              <a:rPr lang="en" sz="2500"/>
            </a:br>
            <a:r>
              <a:rPr lang="en" sz="2500"/>
              <a:t>for Each Day</a:t>
            </a:r>
            <a:endParaRPr sz="2500"/>
          </a:p>
        </p:txBody>
      </p:sp>
      <p:sp>
        <p:nvSpPr>
          <p:cNvPr id="710" name="Google Shape;710;p60"/>
          <p:cNvSpPr txBox="1"/>
          <p:nvPr>
            <p:ph type="ctrTitle"/>
          </p:nvPr>
        </p:nvSpPr>
        <p:spPr>
          <a:xfrm>
            <a:off x="6033100" y="853800"/>
            <a:ext cx="2574000" cy="34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000"/>
              <a:t>“I realized that the app was giving me no energy because I was speeding, but I thought it was a normal speed”</a:t>
            </a:r>
            <a:endParaRPr i="1"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4" name="Shape 714"/>
        <p:cNvGrpSpPr/>
        <p:nvPr/>
      </p:nvGrpSpPr>
      <p:grpSpPr>
        <a:xfrm>
          <a:off x="0" y="0"/>
          <a:ext cx="0" cy="0"/>
          <a:chOff x="0" y="0"/>
          <a:chExt cx="0" cy="0"/>
        </a:xfrm>
      </p:grpSpPr>
      <p:sp>
        <p:nvSpPr>
          <p:cNvPr id="715" name="Google Shape;71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716" name="Google Shape;716;p61" title="Chart"/>
          <p:cNvPicPr preferRelativeResize="0"/>
          <p:nvPr/>
        </p:nvPicPr>
        <p:blipFill>
          <a:blip r:embed="rId3">
            <a:alphaModFix/>
          </a:blip>
          <a:stretch>
            <a:fillRect/>
          </a:stretch>
        </p:blipFill>
        <p:spPr>
          <a:xfrm>
            <a:off x="294164" y="983125"/>
            <a:ext cx="4120635" cy="3580289"/>
          </a:xfrm>
          <a:prstGeom prst="rect">
            <a:avLst/>
          </a:prstGeom>
          <a:noFill/>
          <a:ln>
            <a:noFill/>
          </a:ln>
        </p:spPr>
      </p:pic>
      <p:sp>
        <p:nvSpPr>
          <p:cNvPr id="717" name="Google Shape;717;p61"/>
          <p:cNvSpPr txBox="1"/>
          <p:nvPr/>
        </p:nvSpPr>
        <p:spPr>
          <a:xfrm>
            <a:off x="1208788" y="279400"/>
            <a:ext cx="2291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aleway"/>
                <a:ea typeface="Raleway"/>
                <a:cs typeface="Raleway"/>
                <a:sym typeface="Raleway"/>
              </a:rPr>
              <a:t>Safest Biker</a:t>
            </a:r>
            <a:endParaRPr sz="25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 name="Google Shape;106;p17"/>
          <p:cNvSpPr txBox="1"/>
          <p:nvPr/>
        </p:nvSpPr>
        <p:spPr>
          <a:xfrm>
            <a:off x="3861725" y="367800"/>
            <a:ext cx="4163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Phone Use</a:t>
            </a:r>
            <a:endParaRPr sz="2500">
              <a:solidFill>
                <a:srgbClr val="FFFFFF"/>
              </a:solidFill>
              <a:latin typeface="Raleway"/>
              <a:ea typeface="Raleway"/>
              <a:cs typeface="Raleway"/>
              <a:sym typeface="Raleway"/>
            </a:endParaRPr>
          </a:p>
        </p:txBody>
      </p:sp>
      <p:cxnSp>
        <p:nvCxnSpPr>
          <p:cNvPr id="107" name="Google Shape;107;p17"/>
          <p:cNvCxnSpPr/>
          <p:nvPr/>
        </p:nvCxnSpPr>
        <p:spPr>
          <a:xfrm flipH="1" rot="10800000">
            <a:off x="3994675" y="951925"/>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108" name="Google Shape;108;p17"/>
          <p:cNvSpPr txBox="1"/>
          <p:nvPr/>
        </p:nvSpPr>
        <p:spPr>
          <a:xfrm>
            <a:off x="742450" y="648900"/>
            <a:ext cx="29952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0">
                <a:solidFill>
                  <a:srgbClr val="FFFFFF"/>
                </a:solidFill>
                <a:latin typeface="Avenir"/>
                <a:ea typeface="Avenir"/>
                <a:cs typeface="Avenir"/>
                <a:sym typeface="Avenir"/>
              </a:rPr>
              <a:t>Detect</a:t>
            </a:r>
            <a:endParaRPr i="1" sz="4000">
              <a:solidFill>
                <a:srgbClr val="FFFFFF"/>
              </a:solidFill>
              <a:latin typeface="Avenir"/>
              <a:ea typeface="Avenir"/>
              <a:cs typeface="Avenir"/>
              <a:sym typeface="Avenir"/>
            </a:endParaRPr>
          </a:p>
          <a:p>
            <a:pPr indent="0" lvl="0" marL="0" rtl="0" algn="l">
              <a:spcBef>
                <a:spcPts val="0"/>
              </a:spcBef>
              <a:spcAft>
                <a:spcPts val="0"/>
              </a:spcAft>
              <a:buNone/>
            </a:pPr>
            <a:r>
              <a:rPr lang="en" sz="4000">
                <a:solidFill>
                  <a:srgbClr val="FFFFFF"/>
                </a:solidFill>
                <a:latin typeface="Avenir"/>
                <a:ea typeface="Avenir"/>
                <a:cs typeface="Avenir"/>
                <a:sym typeface="Avenir"/>
              </a:rPr>
              <a:t>6 Aspects</a:t>
            </a:r>
            <a:endParaRPr sz="4000">
              <a:solidFill>
                <a:srgbClr val="FFFFFF"/>
              </a:solidFill>
              <a:latin typeface="Avenir"/>
              <a:ea typeface="Avenir"/>
              <a:cs typeface="Avenir"/>
              <a:sym typeface="Avenir"/>
            </a:endParaRPr>
          </a:p>
        </p:txBody>
      </p:sp>
      <p:sp>
        <p:nvSpPr>
          <p:cNvPr id="109" name="Google Shape;109;p17"/>
          <p:cNvSpPr txBox="1"/>
          <p:nvPr/>
        </p:nvSpPr>
        <p:spPr>
          <a:xfrm>
            <a:off x="4131300" y="1071425"/>
            <a:ext cx="3167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Speeding</a:t>
            </a:r>
            <a:endParaRPr sz="2500">
              <a:solidFill>
                <a:srgbClr val="FFFFFF"/>
              </a:solidFill>
              <a:latin typeface="Raleway"/>
              <a:ea typeface="Raleway"/>
              <a:cs typeface="Raleway"/>
              <a:sym typeface="Raleway"/>
            </a:endParaRPr>
          </a:p>
        </p:txBody>
      </p:sp>
      <p:cxnSp>
        <p:nvCxnSpPr>
          <p:cNvPr id="110" name="Google Shape;110;p17"/>
          <p:cNvCxnSpPr/>
          <p:nvPr/>
        </p:nvCxnSpPr>
        <p:spPr>
          <a:xfrm flipH="1" rot="10800000">
            <a:off x="4264250" y="165555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111" name="Google Shape;111;p17"/>
          <p:cNvSpPr txBox="1"/>
          <p:nvPr/>
        </p:nvSpPr>
        <p:spPr>
          <a:xfrm>
            <a:off x="4343400" y="1822925"/>
            <a:ext cx="4449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Biking on a Wrong Lane</a:t>
            </a:r>
            <a:endParaRPr sz="2500">
              <a:solidFill>
                <a:srgbClr val="FFFFFF"/>
              </a:solidFill>
              <a:latin typeface="Raleway"/>
              <a:ea typeface="Raleway"/>
              <a:cs typeface="Raleway"/>
              <a:sym typeface="Raleway"/>
            </a:endParaRPr>
          </a:p>
        </p:txBody>
      </p:sp>
      <p:cxnSp>
        <p:nvCxnSpPr>
          <p:cNvPr id="112" name="Google Shape;112;p17"/>
          <p:cNvCxnSpPr/>
          <p:nvPr/>
        </p:nvCxnSpPr>
        <p:spPr>
          <a:xfrm flipH="1" rot="10800000">
            <a:off x="4476350" y="240705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113" name="Google Shape;113;p17"/>
          <p:cNvSpPr txBox="1"/>
          <p:nvPr/>
        </p:nvSpPr>
        <p:spPr>
          <a:xfrm>
            <a:off x="4629375" y="2543125"/>
            <a:ext cx="4163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Speeding at Intersections</a:t>
            </a:r>
            <a:endParaRPr sz="2500">
              <a:solidFill>
                <a:srgbClr val="FFFFFF"/>
              </a:solidFill>
              <a:latin typeface="Raleway"/>
              <a:ea typeface="Raleway"/>
              <a:cs typeface="Raleway"/>
              <a:sym typeface="Raleway"/>
            </a:endParaRPr>
          </a:p>
        </p:txBody>
      </p:sp>
      <p:cxnSp>
        <p:nvCxnSpPr>
          <p:cNvPr id="114" name="Google Shape;114;p17"/>
          <p:cNvCxnSpPr/>
          <p:nvPr/>
        </p:nvCxnSpPr>
        <p:spPr>
          <a:xfrm flipH="1" rot="10800000">
            <a:off x="4762325" y="312725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115" name="Google Shape;115;p17"/>
          <p:cNvSpPr txBox="1"/>
          <p:nvPr/>
        </p:nvSpPr>
        <p:spPr>
          <a:xfrm>
            <a:off x="4846250" y="3297175"/>
            <a:ext cx="3167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Listening to Music</a:t>
            </a:r>
            <a:endParaRPr sz="2500">
              <a:solidFill>
                <a:srgbClr val="FFFFFF"/>
              </a:solidFill>
              <a:latin typeface="Raleway"/>
              <a:ea typeface="Raleway"/>
              <a:cs typeface="Raleway"/>
              <a:sym typeface="Raleway"/>
            </a:endParaRPr>
          </a:p>
        </p:txBody>
      </p:sp>
      <p:cxnSp>
        <p:nvCxnSpPr>
          <p:cNvPr id="116" name="Google Shape;116;p17"/>
          <p:cNvCxnSpPr/>
          <p:nvPr/>
        </p:nvCxnSpPr>
        <p:spPr>
          <a:xfrm flipH="1" rot="10800000">
            <a:off x="4979200" y="3805100"/>
            <a:ext cx="5388900" cy="12300"/>
          </a:xfrm>
          <a:prstGeom prst="straightConnector1">
            <a:avLst/>
          </a:prstGeom>
          <a:noFill/>
          <a:ln cap="flat" cmpd="sng" w="19050">
            <a:solidFill>
              <a:srgbClr val="A4C2F4"/>
            </a:solidFill>
            <a:prstDash val="solid"/>
            <a:round/>
            <a:headEnd len="med" w="med" type="none"/>
            <a:tailEnd len="med" w="med" type="none"/>
          </a:ln>
        </p:spPr>
      </p:cxnSp>
      <p:sp>
        <p:nvSpPr>
          <p:cNvPr id="117" name="Google Shape;117;p17"/>
          <p:cNvSpPr txBox="1"/>
          <p:nvPr/>
        </p:nvSpPr>
        <p:spPr>
          <a:xfrm>
            <a:off x="5150975" y="4030200"/>
            <a:ext cx="36414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Raleway"/>
                <a:ea typeface="Raleway"/>
                <a:cs typeface="Raleway"/>
                <a:sym typeface="Raleway"/>
              </a:rPr>
              <a:t>Biking in Bad Weather</a:t>
            </a:r>
            <a:endParaRPr sz="2500">
              <a:solidFill>
                <a:srgbClr val="FFFFFF"/>
              </a:solidFill>
              <a:latin typeface="Raleway"/>
              <a:ea typeface="Raleway"/>
              <a:cs typeface="Raleway"/>
              <a:sym typeface="Raleway"/>
            </a:endParaRPr>
          </a:p>
        </p:txBody>
      </p:sp>
      <p:cxnSp>
        <p:nvCxnSpPr>
          <p:cNvPr id="118" name="Google Shape;118;p17"/>
          <p:cNvCxnSpPr/>
          <p:nvPr/>
        </p:nvCxnSpPr>
        <p:spPr>
          <a:xfrm flipH="1" rot="10800000">
            <a:off x="5283925" y="4538125"/>
            <a:ext cx="5388900" cy="12300"/>
          </a:xfrm>
          <a:prstGeom prst="straightConnector1">
            <a:avLst/>
          </a:prstGeom>
          <a:noFill/>
          <a:ln cap="flat" cmpd="sng" w="19050">
            <a:solidFill>
              <a:srgbClr val="A4C2F4"/>
            </a:solidFill>
            <a:prstDash val="solid"/>
            <a:round/>
            <a:headEnd len="med" w="med" type="none"/>
            <a:tailEnd len="med" w="med" type="none"/>
          </a:ln>
        </p:spPr>
      </p:cxnSp>
      <p:pic>
        <p:nvPicPr>
          <p:cNvPr id="119" name="Google Shape;119;p17"/>
          <p:cNvPicPr preferRelativeResize="0"/>
          <p:nvPr/>
        </p:nvPicPr>
        <p:blipFill>
          <a:blip r:embed="rId3">
            <a:alphaModFix/>
          </a:blip>
          <a:stretch>
            <a:fillRect/>
          </a:stretch>
        </p:blipFill>
        <p:spPr>
          <a:xfrm flipH="1">
            <a:off x="1223791" y="2543137"/>
            <a:ext cx="1727700" cy="1727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1" name="Shape 721"/>
        <p:cNvGrpSpPr/>
        <p:nvPr/>
      </p:nvGrpSpPr>
      <p:grpSpPr>
        <a:xfrm>
          <a:off x="0" y="0"/>
          <a:ext cx="0" cy="0"/>
          <a:chOff x="0" y="0"/>
          <a:chExt cx="0" cy="0"/>
        </a:xfrm>
      </p:grpSpPr>
      <p:sp>
        <p:nvSpPr>
          <p:cNvPr id="722" name="Google Shape;72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3" name="Google Shape;723;p62" title="Chart"/>
          <p:cNvPicPr preferRelativeResize="0"/>
          <p:nvPr/>
        </p:nvPicPr>
        <p:blipFill>
          <a:blip r:embed="rId3">
            <a:alphaModFix/>
          </a:blip>
          <a:stretch>
            <a:fillRect/>
          </a:stretch>
        </p:blipFill>
        <p:spPr>
          <a:xfrm>
            <a:off x="4729175" y="971025"/>
            <a:ext cx="4120643" cy="3604500"/>
          </a:xfrm>
          <a:prstGeom prst="rect">
            <a:avLst/>
          </a:prstGeom>
          <a:noFill/>
          <a:ln>
            <a:noFill/>
          </a:ln>
        </p:spPr>
      </p:pic>
      <p:pic>
        <p:nvPicPr>
          <p:cNvPr id="724" name="Google Shape;724;p62" title="Chart"/>
          <p:cNvPicPr preferRelativeResize="0"/>
          <p:nvPr/>
        </p:nvPicPr>
        <p:blipFill>
          <a:blip r:embed="rId4">
            <a:alphaModFix/>
          </a:blip>
          <a:stretch>
            <a:fillRect/>
          </a:stretch>
        </p:blipFill>
        <p:spPr>
          <a:xfrm>
            <a:off x="294164" y="983125"/>
            <a:ext cx="4120635" cy="3580289"/>
          </a:xfrm>
          <a:prstGeom prst="rect">
            <a:avLst/>
          </a:prstGeom>
          <a:noFill/>
          <a:ln>
            <a:noFill/>
          </a:ln>
        </p:spPr>
      </p:pic>
      <p:sp>
        <p:nvSpPr>
          <p:cNvPr id="725" name="Google Shape;725;p62"/>
          <p:cNvSpPr txBox="1"/>
          <p:nvPr/>
        </p:nvSpPr>
        <p:spPr>
          <a:xfrm>
            <a:off x="1208788" y="279400"/>
            <a:ext cx="2291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aleway"/>
                <a:ea typeface="Raleway"/>
                <a:cs typeface="Raleway"/>
                <a:sym typeface="Raleway"/>
              </a:rPr>
              <a:t>Safest Biker</a:t>
            </a:r>
            <a:endParaRPr sz="2500">
              <a:solidFill>
                <a:srgbClr val="FFFFFF"/>
              </a:solidFill>
              <a:latin typeface="Raleway"/>
              <a:ea typeface="Raleway"/>
              <a:cs typeface="Raleway"/>
              <a:sym typeface="Raleway"/>
            </a:endParaRPr>
          </a:p>
        </p:txBody>
      </p:sp>
      <p:sp>
        <p:nvSpPr>
          <p:cNvPr id="726" name="Google Shape;726;p62"/>
          <p:cNvSpPr txBox="1"/>
          <p:nvPr/>
        </p:nvSpPr>
        <p:spPr>
          <a:xfrm>
            <a:off x="4729174" y="279400"/>
            <a:ext cx="4120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aleway"/>
                <a:ea typeface="Raleway"/>
                <a:cs typeface="Raleway"/>
                <a:sym typeface="Raleway"/>
              </a:rPr>
              <a:t>Most Dangerous Biker</a:t>
            </a:r>
            <a:endParaRPr sz="2500">
              <a:solidFill>
                <a:srgbClr val="FFFFFF"/>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0" name="Shape 730"/>
        <p:cNvGrpSpPr/>
        <p:nvPr/>
      </p:nvGrpSpPr>
      <p:grpSpPr>
        <a:xfrm>
          <a:off x="0" y="0"/>
          <a:ext cx="0" cy="0"/>
          <a:chOff x="0" y="0"/>
          <a:chExt cx="0" cy="0"/>
        </a:xfrm>
      </p:grpSpPr>
      <p:sp>
        <p:nvSpPr>
          <p:cNvPr id="731" name="Google Shape;73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732" name="Google Shape;732;p63" title="Chart"/>
          <p:cNvPicPr preferRelativeResize="0"/>
          <p:nvPr/>
        </p:nvPicPr>
        <p:blipFill rotWithShape="1">
          <a:blip r:embed="rId3">
            <a:alphaModFix/>
          </a:blip>
          <a:srcRect b="2237" l="0" r="0" t="10373"/>
          <a:stretch/>
        </p:blipFill>
        <p:spPr>
          <a:xfrm>
            <a:off x="967975" y="836275"/>
            <a:ext cx="7208049" cy="3826950"/>
          </a:xfrm>
          <a:prstGeom prst="rect">
            <a:avLst/>
          </a:prstGeom>
          <a:noFill/>
          <a:ln>
            <a:noFill/>
          </a:ln>
        </p:spPr>
      </p:pic>
      <p:sp>
        <p:nvSpPr>
          <p:cNvPr id="733" name="Google Shape;733;p63"/>
          <p:cNvSpPr txBox="1"/>
          <p:nvPr>
            <p:ph type="ctrTitle"/>
          </p:nvPr>
        </p:nvSpPr>
        <p:spPr>
          <a:xfrm>
            <a:off x="135750" y="287675"/>
            <a:ext cx="8872500" cy="4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Proportion of Penalties Received</a:t>
            </a:r>
            <a:endParaRPr sz="2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7" name="Shape 737"/>
        <p:cNvGrpSpPr/>
        <p:nvPr/>
      </p:nvGrpSpPr>
      <p:grpSpPr>
        <a:xfrm>
          <a:off x="0" y="0"/>
          <a:ext cx="0" cy="0"/>
          <a:chOff x="0" y="0"/>
          <a:chExt cx="0" cy="0"/>
        </a:xfrm>
      </p:grpSpPr>
      <p:sp>
        <p:nvSpPr>
          <p:cNvPr id="738" name="Google Shape;73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739" name="Google Shape;739;p64" title="Chart"/>
          <p:cNvPicPr preferRelativeResize="0"/>
          <p:nvPr/>
        </p:nvPicPr>
        <p:blipFill rotWithShape="1">
          <a:blip r:embed="rId3">
            <a:alphaModFix/>
          </a:blip>
          <a:srcRect b="2237" l="0" r="0" t="10373"/>
          <a:stretch/>
        </p:blipFill>
        <p:spPr>
          <a:xfrm>
            <a:off x="967975" y="836275"/>
            <a:ext cx="7208049" cy="3826950"/>
          </a:xfrm>
          <a:prstGeom prst="rect">
            <a:avLst/>
          </a:prstGeom>
          <a:noFill/>
          <a:ln>
            <a:noFill/>
          </a:ln>
        </p:spPr>
      </p:pic>
      <p:sp>
        <p:nvSpPr>
          <p:cNvPr id="740" name="Google Shape;740;p64"/>
          <p:cNvSpPr txBox="1"/>
          <p:nvPr>
            <p:ph type="ctrTitle"/>
          </p:nvPr>
        </p:nvSpPr>
        <p:spPr>
          <a:xfrm>
            <a:off x="135750" y="287675"/>
            <a:ext cx="8872500" cy="4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Proportion of Penalties Received</a:t>
            </a:r>
            <a:endParaRPr sz="2500"/>
          </a:p>
        </p:txBody>
      </p:sp>
      <p:sp>
        <p:nvSpPr>
          <p:cNvPr id="741" name="Google Shape;741;p64"/>
          <p:cNvSpPr/>
          <p:nvPr/>
        </p:nvSpPr>
        <p:spPr>
          <a:xfrm>
            <a:off x="1026850" y="1947775"/>
            <a:ext cx="741600" cy="741600"/>
          </a:xfrm>
          <a:prstGeom prst="ellipse">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a:off x="7354400" y="2128125"/>
            <a:ext cx="741600" cy="741600"/>
          </a:xfrm>
          <a:prstGeom prst="ellipse">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6" name="Shape 746"/>
        <p:cNvGrpSpPr/>
        <p:nvPr/>
      </p:nvGrpSpPr>
      <p:grpSpPr>
        <a:xfrm>
          <a:off x="0" y="0"/>
          <a:ext cx="0" cy="0"/>
          <a:chOff x="0" y="0"/>
          <a:chExt cx="0" cy="0"/>
        </a:xfrm>
      </p:grpSpPr>
      <p:sp>
        <p:nvSpPr>
          <p:cNvPr id="747" name="Google Shape;74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48" name="Google Shape;748;p65"/>
          <p:cNvSpPr txBox="1"/>
          <p:nvPr>
            <p:ph type="ctrTitle"/>
          </p:nvPr>
        </p:nvSpPr>
        <p:spPr>
          <a:xfrm>
            <a:off x="311708" y="15454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Q</a:t>
            </a:r>
            <a:br>
              <a:rPr lang="en" sz="3500"/>
            </a:br>
            <a:r>
              <a:rPr lang="en" sz="3500"/>
              <a:t>What aspects of the application worked and/or did not work for you?</a:t>
            </a:r>
            <a:endParaRPr sz="3500"/>
          </a:p>
        </p:txBody>
      </p:sp>
      <p:sp>
        <p:nvSpPr>
          <p:cNvPr id="749" name="Google Shape;749;p65"/>
          <p:cNvSpPr txBox="1"/>
          <p:nvPr>
            <p:ph type="ctrTitle"/>
          </p:nvPr>
        </p:nvSpPr>
        <p:spPr>
          <a:xfrm>
            <a:off x="104475" y="87850"/>
            <a:ext cx="3063000" cy="4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Post-Interviews</a:t>
            </a:r>
            <a:endParaRPr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3" name="Shape 753"/>
        <p:cNvGrpSpPr/>
        <p:nvPr/>
      </p:nvGrpSpPr>
      <p:grpSpPr>
        <a:xfrm>
          <a:off x="0" y="0"/>
          <a:ext cx="0" cy="0"/>
          <a:chOff x="0" y="0"/>
          <a:chExt cx="0" cy="0"/>
        </a:xfrm>
      </p:grpSpPr>
      <p:sp>
        <p:nvSpPr>
          <p:cNvPr id="754" name="Google Shape;75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55" name="Google Shape;755;p66"/>
          <p:cNvSpPr txBox="1"/>
          <p:nvPr>
            <p:ph type="ctrTitle"/>
          </p:nvPr>
        </p:nvSpPr>
        <p:spPr>
          <a:xfrm>
            <a:off x="216425" y="2323350"/>
            <a:ext cx="2459100" cy="4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What aspects of the application worked and/or did not work for you?</a:t>
            </a:r>
            <a:endParaRPr sz="2500"/>
          </a:p>
        </p:txBody>
      </p:sp>
      <p:pic>
        <p:nvPicPr>
          <p:cNvPr id="756" name="Google Shape;756;p66" title="postinterview_v1.mp4">
            <a:hlinkClick r:id="rId3"/>
          </p:cNvPr>
          <p:cNvPicPr preferRelativeResize="0"/>
          <p:nvPr/>
        </p:nvPicPr>
        <p:blipFill>
          <a:blip r:embed="rId4">
            <a:alphaModFix/>
          </a:blip>
          <a:stretch>
            <a:fillRect/>
          </a:stretch>
        </p:blipFill>
        <p:spPr>
          <a:xfrm>
            <a:off x="2800275" y="152400"/>
            <a:ext cx="6131725" cy="4598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0" name="Shape 760"/>
        <p:cNvGrpSpPr/>
        <p:nvPr/>
      </p:nvGrpSpPr>
      <p:grpSpPr>
        <a:xfrm>
          <a:off x="0" y="0"/>
          <a:ext cx="0" cy="0"/>
          <a:chOff x="0" y="0"/>
          <a:chExt cx="0" cy="0"/>
        </a:xfrm>
      </p:grpSpPr>
      <p:sp>
        <p:nvSpPr>
          <p:cNvPr id="761" name="Google Shape;761;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762" name="Google Shape;762;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Any questions?</a:t>
            </a:r>
            <a:endParaRPr>
              <a:solidFill>
                <a:srgbClr val="FFFFFF"/>
              </a:solidFill>
            </a:endParaRPr>
          </a:p>
        </p:txBody>
      </p:sp>
      <p:sp>
        <p:nvSpPr>
          <p:cNvPr id="763" name="Google Shape;76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7" name="Shape 767"/>
        <p:cNvGrpSpPr/>
        <p:nvPr/>
      </p:nvGrpSpPr>
      <p:grpSpPr>
        <a:xfrm>
          <a:off x="0" y="0"/>
          <a:ext cx="0" cy="0"/>
          <a:chOff x="0" y="0"/>
          <a:chExt cx="0" cy="0"/>
        </a:xfrm>
      </p:grpSpPr>
      <p:sp>
        <p:nvSpPr>
          <p:cNvPr id="768" name="Google Shape;768;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4" name="Shape 774"/>
        <p:cNvGrpSpPr/>
        <p:nvPr/>
      </p:nvGrpSpPr>
      <p:grpSpPr>
        <a:xfrm>
          <a:off x="0" y="0"/>
          <a:ext cx="0" cy="0"/>
          <a:chOff x="0" y="0"/>
          <a:chExt cx="0" cy="0"/>
        </a:xfrm>
      </p:grpSpPr>
      <p:sp>
        <p:nvSpPr>
          <p:cNvPr id="775" name="Google Shape;775;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Skit</a:t>
            </a:r>
            <a:endParaRPr/>
          </a:p>
        </p:txBody>
      </p:sp>
      <p:sp>
        <p:nvSpPr>
          <p:cNvPr id="776" name="Google Shape;776;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Sees friend using app, is like woah what is that app</a:t>
            </a:r>
            <a:endParaRPr sz="2400"/>
          </a:p>
          <a:p>
            <a:pPr indent="-381000" lvl="0" marL="457200" rtl="0" algn="l">
              <a:spcBef>
                <a:spcPts val="0"/>
              </a:spcBef>
              <a:spcAft>
                <a:spcPts val="0"/>
              </a:spcAft>
              <a:buSzPts val="2400"/>
              <a:buChar char="●"/>
            </a:pPr>
            <a:r>
              <a:rPr lang="en" sz="2400"/>
              <a:t>Friend explains app: energy from safe biking, firing, win battles and get achievements</a:t>
            </a:r>
            <a:endParaRPr sz="2400"/>
          </a:p>
          <a:p>
            <a:pPr indent="-381000" lvl="0" marL="457200" rtl="0" algn="l">
              <a:spcBef>
                <a:spcPts val="0"/>
              </a:spcBef>
              <a:spcAft>
                <a:spcPts val="0"/>
              </a:spcAft>
              <a:buSzPts val="2400"/>
              <a:buChar char="●"/>
            </a:pPr>
            <a:r>
              <a:rPr lang="en" sz="2400"/>
              <a:t>And then friend “you shit biker ill beat yo ass”</a:t>
            </a:r>
            <a:endParaRPr sz="2400"/>
          </a:p>
          <a:p>
            <a:pPr indent="-381000" lvl="0" marL="457200" rtl="0" algn="l">
              <a:spcBef>
                <a:spcPts val="0"/>
              </a:spcBef>
              <a:spcAft>
                <a:spcPts val="0"/>
              </a:spcAft>
              <a:buSzPts val="2400"/>
              <a:buChar char="●"/>
            </a:pPr>
            <a:r>
              <a:rPr lang="en" sz="2400"/>
              <a:t>“Fuck ill beat yo ass”</a:t>
            </a:r>
            <a:endParaRPr sz="2400"/>
          </a:p>
          <a:p>
            <a:pPr indent="-381000" lvl="0" marL="457200" rtl="0" algn="l">
              <a:spcBef>
                <a:spcPts val="0"/>
              </a:spcBef>
              <a:spcAft>
                <a:spcPts val="0"/>
              </a:spcAft>
              <a:buSzPts val="2400"/>
              <a:buChar char="●"/>
            </a:pPr>
            <a:r>
              <a:rPr lang="en" sz="2400"/>
              <a:t>So then he installed the app and then they battled for a week</a:t>
            </a:r>
            <a:endParaRPr sz="2400"/>
          </a:p>
        </p:txBody>
      </p:sp>
      <p:sp>
        <p:nvSpPr>
          <p:cNvPr id="777" name="Google Shape;77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1" name="Shape 781"/>
        <p:cNvGrpSpPr/>
        <p:nvPr/>
      </p:nvGrpSpPr>
      <p:grpSpPr>
        <a:xfrm>
          <a:off x="0" y="0"/>
          <a:ext cx="0" cy="0"/>
          <a:chOff x="0" y="0"/>
          <a:chExt cx="0" cy="0"/>
        </a:xfrm>
      </p:grpSpPr>
      <p:sp>
        <p:nvSpPr>
          <p:cNvPr id="782" name="Google Shape;782;p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Skit: Narrator</a:t>
            </a:r>
            <a:endParaRPr/>
          </a:p>
        </p:txBody>
      </p:sp>
      <p:sp>
        <p:nvSpPr>
          <p:cNvPr id="783" name="Google Shape;783;p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But he realized he was getting no energy because he biked unsafely</a:t>
            </a:r>
            <a:endParaRPr sz="2400"/>
          </a:p>
          <a:p>
            <a:pPr indent="0" lvl="0" marL="0" rtl="0" algn="l">
              <a:spcBef>
                <a:spcPts val="0"/>
              </a:spcBef>
              <a:spcAft>
                <a:spcPts val="0"/>
              </a:spcAft>
              <a:buNone/>
            </a:pPr>
            <a:r>
              <a:rPr lang="en" sz="2400"/>
              <a:t>&lt; For each detection part &gt;</a:t>
            </a:r>
            <a:endParaRPr sz="2400"/>
          </a:p>
          <a:p>
            <a:pPr indent="-381000" lvl="0" marL="457200" rtl="0" algn="l">
              <a:spcBef>
                <a:spcPts val="0"/>
              </a:spcBef>
              <a:spcAft>
                <a:spcPts val="0"/>
              </a:spcAft>
              <a:buSzPts val="2400"/>
              <a:buChar char="●"/>
            </a:pPr>
            <a:r>
              <a:rPr lang="en" sz="2400"/>
              <a:t>First he was biking too quickly</a:t>
            </a:r>
            <a:br>
              <a:rPr lang="en" sz="2400"/>
            </a:br>
            <a:r>
              <a:rPr lang="en" sz="2400"/>
              <a:t>(Show clips cut from the long continuous detection video, reenactment?)</a:t>
            </a:r>
            <a:endParaRPr sz="2400"/>
          </a:p>
          <a:p>
            <a:pPr indent="-381000" lvl="0" marL="457200" rtl="0" algn="l">
              <a:spcBef>
                <a:spcPts val="0"/>
              </a:spcBef>
              <a:spcAft>
                <a:spcPts val="0"/>
              </a:spcAft>
              <a:buSzPts val="2400"/>
              <a:buChar char="●"/>
            </a:pPr>
            <a:r>
              <a:rPr lang="en" sz="2400"/>
              <a:t>Our app detects this through &lt; blah blah blah &gt;</a:t>
            </a:r>
            <a:endParaRPr sz="2400"/>
          </a:p>
          <a:p>
            <a:pPr indent="0" lvl="0" marL="0" rtl="0" algn="l">
              <a:spcBef>
                <a:spcPts val="0"/>
              </a:spcBef>
              <a:spcAft>
                <a:spcPts val="0"/>
              </a:spcAft>
              <a:buNone/>
            </a:pPr>
            <a:r>
              <a:rPr lang="en" sz="2400"/>
              <a:t>&lt; Back to Skit &gt;</a:t>
            </a:r>
            <a:endParaRPr sz="2400"/>
          </a:p>
          <a:p>
            <a:pPr indent="-381000" lvl="0" marL="457200" rtl="0" algn="l">
              <a:spcBef>
                <a:spcPts val="0"/>
              </a:spcBef>
              <a:spcAft>
                <a:spcPts val="0"/>
              </a:spcAft>
              <a:buSzPts val="2400"/>
              <a:buChar char="●"/>
            </a:pPr>
            <a:r>
              <a:rPr lang="en" sz="2400"/>
              <a:t>And then he lost</a:t>
            </a:r>
            <a:endParaRPr sz="2400"/>
          </a:p>
        </p:txBody>
      </p:sp>
      <p:sp>
        <p:nvSpPr>
          <p:cNvPr id="784" name="Google Shape;78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8" name="Shape 788"/>
        <p:cNvGrpSpPr/>
        <p:nvPr/>
      </p:nvGrpSpPr>
      <p:grpSpPr>
        <a:xfrm>
          <a:off x="0" y="0"/>
          <a:ext cx="0" cy="0"/>
          <a:chOff x="0" y="0"/>
          <a:chExt cx="0" cy="0"/>
        </a:xfrm>
      </p:grpSpPr>
      <p:sp>
        <p:nvSpPr>
          <p:cNvPr id="789" name="Google Shape;789;p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Back to Skit</a:t>
            </a:r>
            <a:endParaRPr sz="4000"/>
          </a:p>
        </p:txBody>
      </p:sp>
      <p:sp>
        <p:nvSpPr>
          <p:cNvPr id="790" name="Google Shape;790;p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 Because he was dangerous he lost the battle</a:t>
            </a:r>
            <a:endParaRPr sz="2400"/>
          </a:p>
          <a:p>
            <a:pPr indent="-381000" lvl="0" marL="457200" rtl="0" algn="l">
              <a:spcBef>
                <a:spcPts val="0"/>
              </a:spcBef>
              <a:spcAft>
                <a:spcPts val="0"/>
              </a:spcAft>
              <a:buSzPts val="2400"/>
              <a:buChar char="●"/>
            </a:pPr>
            <a:r>
              <a:rPr lang="en" sz="2400"/>
              <a:t>Friend laughing at him “oh you so shit”</a:t>
            </a:r>
            <a:endParaRPr sz="2400"/>
          </a:p>
          <a:p>
            <a:pPr indent="-381000" lvl="0" marL="457200" rtl="0" algn="l">
              <a:spcBef>
                <a:spcPts val="0"/>
              </a:spcBef>
              <a:spcAft>
                <a:spcPts val="0"/>
              </a:spcAft>
              <a:buSzPts val="2400"/>
              <a:buChar char="●"/>
            </a:pPr>
            <a:r>
              <a:rPr lang="en" sz="2400"/>
              <a:t>(N) So after that he decided to be safer</a:t>
            </a:r>
            <a:endParaRPr sz="2400"/>
          </a:p>
          <a:p>
            <a:pPr indent="-381000" lvl="0" marL="457200" rtl="0" algn="l">
              <a:spcBef>
                <a:spcPts val="0"/>
              </a:spcBef>
              <a:spcAft>
                <a:spcPts val="0"/>
              </a:spcAft>
              <a:buSzPts val="2400"/>
              <a:buChar char="●"/>
            </a:pPr>
            <a:r>
              <a:rPr lang="en" sz="2400"/>
              <a:t>(N) And this led to him winning the next battle and winning achievements (because of survey)</a:t>
            </a:r>
            <a:endParaRPr sz="2400"/>
          </a:p>
          <a:p>
            <a:pPr indent="-381000" lvl="0" marL="457200" rtl="0" algn="l">
              <a:spcBef>
                <a:spcPts val="0"/>
              </a:spcBef>
              <a:spcAft>
                <a:spcPts val="0"/>
              </a:spcAft>
              <a:buSzPts val="2400"/>
              <a:buChar char="●"/>
            </a:pPr>
            <a:r>
              <a:rPr lang="en" sz="2400"/>
              <a:t>(N) As you can see from the skit, social gamification (battling friends, achievements, levels) can encourage people to bike more safely [Survey data]</a:t>
            </a:r>
            <a:endParaRPr sz="2400"/>
          </a:p>
          <a:p>
            <a:pPr indent="-381000" lvl="0" marL="457200" rtl="0" algn="l">
              <a:spcBef>
                <a:spcPts val="0"/>
              </a:spcBef>
              <a:spcAft>
                <a:spcPts val="0"/>
              </a:spcAft>
              <a:buSzPts val="2400"/>
              <a:buChar char="●"/>
            </a:pPr>
            <a:r>
              <a:rPr lang="en" sz="2400"/>
              <a:t>“And now i am safe biker thanks to the app”</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200"/>
              <a:t>And thats our app and we carried out a study to see how well our hypothesis is</a:t>
            </a:r>
            <a:endParaRPr sz="2200"/>
          </a:p>
        </p:txBody>
      </p:sp>
      <p:sp>
        <p:nvSpPr>
          <p:cNvPr id="791" name="Google Shape;79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 name="Google Shape;125;p18"/>
          <p:cNvSpPr txBox="1"/>
          <p:nvPr>
            <p:ph type="ctrTitle"/>
          </p:nvPr>
        </p:nvSpPr>
        <p:spPr>
          <a:xfrm>
            <a:off x="3678950" y="1354175"/>
            <a:ext cx="5395800" cy="116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4000">
                <a:latin typeface="Avenir"/>
                <a:ea typeface="Avenir"/>
                <a:cs typeface="Avenir"/>
                <a:sym typeface="Avenir"/>
              </a:rPr>
              <a:t>Gamification</a:t>
            </a:r>
            <a:r>
              <a:rPr lang="en" sz="4000">
                <a:latin typeface="Avenir"/>
                <a:ea typeface="Avenir"/>
                <a:cs typeface="Avenir"/>
                <a:sym typeface="Avenir"/>
              </a:rPr>
              <a:t> </a:t>
            </a:r>
            <a:endParaRPr sz="4000">
              <a:latin typeface="Avenir"/>
              <a:ea typeface="Avenir"/>
              <a:cs typeface="Avenir"/>
              <a:sym typeface="Avenir"/>
            </a:endParaRPr>
          </a:p>
          <a:p>
            <a:pPr indent="0" lvl="0" marL="0" rtl="0" algn="ctr">
              <a:spcBef>
                <a:spcPts val="0"/>
              </a:spcBef>
              <a:spcAft>
                <a:spcPts val="0"/>
              </a:spcAft>
              <a:buNone/>
            </a:pPr>
            <a:r>
              <a:rPr lang="en" sz="4000">
                <a:latin typeface="Avenir"/>
                <a:ea typeface="Avenir"/>
                <a:cs typeface="Avenir"/>
                <a:sym typeface="Avenir"/>
              </a:rPr>
              <a:t>Design Method</a:t>
            </a:r>
            <a:endParaRPr sz="4000">
              <a:latin typeface="Avenir"/>
              <a:ea typeface="Avenir"/>
              <a:cs typeface="Avenir"/>
              <a:sym typeface="Avenir"/>
            </a:endParaRPr>
          </a:p>
        </p:txBody>
      </p:sp>
      <p:pic>
        <p:nvPicPr>
          <p:cNvPr id="126" name="Google Shape;126;p18"/>
          <p:cNvPicPr preferRelativeResize="0"/>
          <p:nvPr/>
        </p:nvPicPr>
        <p:blipFill>
          <a:blip r:embed="rId3">
            <a:alphaModFix/>
          </a:blip>
          <a:stretch>
            <a:fillRect/>
          </a:stretch>
        </p:blipFill>
        <p:spPr>
          <a:xfrm>
            <a:off x="5427297" y="2516064"/>
            <a:ext cx="1771763" cy="177176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95" name="Shape 795"/>
        <p:cNvGrpSpPr/>
        <p:nvPr/>
      </p:nvGrpSpPr>
      <p:grpSpPr>
        <a:xfrm>
          <a:off x="0" y="0"/>
          <a:ext cx="0" cy="0"/>
          <a:chOff x="0" y="0"/>
          <a:chExt cx="0" cy="0"/>
        </a:xfrm>
      </p:grpSpPr>
      <p:sp>
        <p:nvSpPr>
          <p:cNvPr id="796" name="Google Shape;796;p7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Additional Slides</a:t>
            </a:r>
            <a:endParaRPr/>
          </a:p>
        </p:txBody>
      </p:sp>
      <p:sp>
        <p:nvSpPr>
          <p:cNvPr id="797" name="Google Shape;797;p7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2" name="Shape 802"/>
        <p:cNvGrpSpPr/>
        <p:nvPr/>
      </p:nvGrpSpPr>
      <p:grpSpPr>
        <a:xfrm>
          <a:off x="0" y="0"/>
          <a:ext cx="0" cy="0"/>
          <a:chOff x="0" y="0"/>
          <a:chExt cx="0" cy="0"/>
        </a:xfrm>
      </p:grpSpPr>
      <p:sp>
        <p:nvSpPr>
          <p:cNvPr id="803" name="Google Shape;803;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Battery Concern</a:t>
            </a:r>
            <a:endParaRPr/>
          </a:p>
          <a:p>
            <a:pPr indent="-406400" lvl="0" marL="457200" rtl="0" algn="ctr">
              <a:spcBef>
                <a:spcPts val="0"/>
              </a:spcBef>
              <a:spcAft>
                <a:spcPts val="0"/>
              </a:spcAft>
              <a:buSzPts val="2800"/>
              <a:buChar char="●"/>
            </a:pPr>
            <a:r>
              <a:rPr lang="en"/>
              <a:t>0% app used</a:t>
            </a:r>
            <a:endParaRPr/>
          </a:p>
          <a:p>
            <a:pPr indent="-406400" lvl="0" marL="457200" rtl="0" algn="ctr">
              <a:spcBef>
                <a:spcPts val="0"/>
              </a:spcBef>
              <a:spcAft>
                <a:spcPts val="0"/>
              </a:spcAft>
              <a:buSzPts val="2800"/>
              <a:buChar char="●"/>
            </a:pPr>
            <a:r>
              <a:rPr lang="en"/>
              <a:t>Google API says it does not use a lot of battery</a:t>
            </a:r>
            <a:endParaRPr/>
          </a:p>
        </p:txBody>
      </p:sp>
      <p:sp>
        <p:nvSpPr>
          <p:cNvPr id="805" name="Google Shape;80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9" name="Shape 809"/>
        <p:cNvGrpSpPr/>
        <p:nvPr/>
      </p:nvGrpSpPr>
      <p:grpSpPr>
        <a:xfrm>
          <a:off x="0" y="0"/>
          <a:ext cx="0" cy="0"/>
          <a:chOff x="0" y="0"/>
          <a:chExt cx="0" cy="0"/>
        </a:xfrm>
      </p:grpSpPr>
      <p:sp>
        <p:nvSpPr>
          <p:cNvPr id="810" name="Google Shape;810;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Continuous Videos of Safe and Unsafe Detections</a:t>
            </a:r>
            <a:endParaRPr/>
          </a:p>
        </p:txBody>
      </p:sp>
      <p:sp>
        <p:nvSpPr>
          <p:cNvPr id="812" name="Google Shape;81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6" name="Shape 816"/>
        <p:cNvGrpSpPr/>
        <p:nvPr/>
      </p:nvGrpSpPr>
      <p:grpSpPr>
        <a:xfrm>
          <a:off x="0" y="0"/>
          <a:ext cx="0" cy="0"/>
          <a:chOff x="0" y="0"/>
          <a:chExt cx="0" cy="0"/>
        </a:xfrm>
      </p:grpSpPr>
      <p:sp>
        <p:nvSpPr>
          <p:cNvPr id="817" name="Google Shape;817;p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Demo Sequence</a:t>
            </a:r>
            <a:endParaRPr sz="4000"/>
          </a:p>
        </p:txBody>
      </p:sp>
      <p:sp>
        <p:nvSpPr>
          <p:cNvPr id="818" name="Google Shape;818;p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Wrong lane(lotteria--&gt;taxi stand)</a:t>
            </a:r>
            <a:endParaRPr/>
          </a:p>
          <a:p>
            <a:pPr indent="-406400" lvl="0" marL="457200" rtl="0" algn="l">
              <a:spcBef>
                <a:spcPts val="0"/>
              </a:spcBef>
              <a:spcAft>
                <a:spcPts val="0"/>
              </a:spcAft>
              <a:buSzPts val="2800"/>
              <a:buChar char="●"/>
            </a:pPr>
            <a:r>
              <a:rPr lang="en"/>
              <a:t>Correct lane(taxi stand--&gt;lotteria)</a:t>
            </a:r>
            <a:endParaRPr/>
          </a:p>
          <a:p>
            <a:pPr indent="-406400" lvl="0" marL="457200" rtl="0" algn="l">
              <a:spcBef>
                <a:spcPts val="0"/>
              </a:spcBef>
              <a:spcAft>
                <a:spcPts val="0"/>
              </a:spcAft>
              <a:buSzPts val="2800"/>
              <a:buChar char="●"/>
            </a:pPr>
            <a:r>
              <a:rPr lang="en"/>
              <a:t>Speeding at Intersection(lotteria--&gt;N4 intersection)</a:t>
            </a:r>
            <a:endParaRPr/>
          </a:p>
          <a:p>
            <a:pPr indent="-406400" lvl="0" marL="457200" rtl="0" algn="l">
              <a:spcBef>
                <a:spcPts val="0"/>
              </a:spcBef>
              <a:spcAft>
                <a:spcPts val="0"/>
              </a:spcAft>
              <a:buSzPts val="2800"/>
              <a:buChar char="●"/>
            </a:pPr>
            <a:r>
              <a:rPr lang="en"/>
              <a:t>Come back to lotteria</a:t>
            </a:r>
            <a:endParaRPr/>
          </a:p>
          <a:p>
            <a:pPr indent="-406400" lvl="0" marL="457200" rtl="0" algn="l">
              <a:spcBef>
                <a:spcPts val="0"/>
              </a:spcBef>
              <a:spcAft>
                <a:spcPts val="0"/>
              </a:spcAft>
              <a:buSzPts val="2800"/>
              <a:buChar char="●"/>
            </a:pPr>
            <a:r>
              <a:rPr lang="en"/>
              <a:t>Circle around and do things like </a:t>
            </a:r>
            <a:endParaRPr/>
          </a:p>
        </p:txBody>
      </p:sp>
      <p:sp>
        <p:nvSpPr>
          <p:cNvPr id="819" name="Google Shape;819;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3" name="Shape 823"/>
        <p:cNvGrpSpPr/>
        <p:nvPr/>
      </p:nvGrpSpPr>
      <p:grpSpPr>
        <a:xfrm>
          <a:off x="0" y="0"/>
          <a:ext cx="0" cy="0"/>
          <a:chOff x="0" y="0"/>
          <a:chExt cx="0" cy="0"/>
        </a:xfrm>
      </p:grpSpPr>
      <p:sp>
        <p:nvSpPr>
          <p:cNvPr id="824" name="Google Shape;82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825" name="Google Shape;825;p76"/>
          <p:cNvCxnSpPr/>
          <p:nvPr/>
        </p:nvCxnSpPr>
        <p:spPr>
          <a:xfrm>
            <a:off x="3176225" y="11000"/>
            <a:ext cx="21900" cy="5143500"/>
          </a:xfrm>
          <a:prstGeom prst="straightConnector1">
            <a:avLst/>
          </a:prstGeom>
          <a:noFill/>
          <a:ln cap="flat" cmpd="sng" w="38100">
            <a:solidFill>
              <a:srgbClr val="FFFFFF"/>
            </a:solidFill>
            <a:prstDash val="solid"/>
            <a:round/>
            <a:headEnd len="med" w="med" type="none"/>
            <a:tailEnd len="med" w="med" type="none"/>
          </a:ln>
        </p:spPr>
      </p:cxnSp>
      <p:cxnSp>
        <p:nvCxnSpPr>
          <p:cNvPr id="826" name="Google Shape;826;p76"/>
          <p:cNvCxnSpPr/>
          <p:nvPr/>
        </p:nvCxnSpPr>
        <p:spPr>
          <a:xfrm>
            <a:off x="6438900" y="1100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827" name="Google Shape;827;p76"/>
          <p:cNvPicPr preferRelativeResize="0"/>
          <p:nvPr/>
        </p:nvPicPr>
        <p:blipFill>
          <a:blip r:embed="rId3">
            <a:alphaModFix/>
          </a:blip>
          <a:stretch>
            <a:fillRect/>
          </a:stretch>
        </p:blipFill>
        <p:spPr>
          <a:xfrm>
            <a:off x="309200" y="285750"/>
            <a:ext cx="2571750" cy="45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 name="Google Shape;132;p19"/>
          <p:cNvSpPr txBox="1"/>
          <p:nvPr>
            <p:ph type="ctrTitle"/>
          </p:nvPr>
        </p:nvSpPr>
        <p:spPr>
          <a:xfrm>
            <a:off x="3678950" y="1354175"/>
            <a:ext cx="5395800" cy="116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4000">
                <a:latin typeface="Avenir"/>
                <a:ea typeface="Avenir"/>
                <a:cs typeface="Avenir"/>
                <a:sym typeface="Avenir"/>
              </a:rPr>
              <a:t>Gamification</a:t>
            </a:r>
            <a:r>
              <a:rPr lang="en" sz="4000">
                <a:latin typeface="Avenir"/>
                <a:ea typeface="Avenir"/>
                <a:cs typeface="Avenir"/>
                <a:sym typeface="Avenir"/>
              </a:rPr>
              <a:t> </a:t>
            </a:r>
            <a:endParaRPr sz="4000">
              <a:latin typeface="Avenir"/>
              <a:ea typeface="Avenir"/>
              <a:cs typeface="Avenir"/>
              <a:sym typeface="Avenir"/>
            </a:endParaRPr>
          </a:p>
          <a:p>
            <a:pPr indent="0" lvl="0" marL="0" rtl="0" algn="ctr">
              <a:spcBef>
                <a:spcPts val="0"/>
              </a:spcBef>
              <a:spcAft>
                <a:spcPts val="0"/>
              </a:spcAft>
              <a:buNone/>
            </a:pPr>
            <a:r>
              <a:rPr lang="en" sz="4000">
                <a:latin typeface="Avenir"/>
                <a:ea typeface="Avenir"/>
                <a:cs typeface="Avenir"/>
                <a:sym typeface="Avenir"/>
              </a:rPr>
              <a:t>Design Method</a:t>
            </a:r>
            <a:endParaRPr sz="4000">
              <a:latin typeface="Avenir"/>
              <a:ea typeface="Avenir"/>
              <a:cs typeface="Avenir"/>
              <a:sym typeface="Avenir"/>
            </a:endParaRPr>
          </a:p>
        </p:txBody>
      </p:sp>
      <p:pic>
        <p:nvPicPr>
          <p:cNvPr id="133" name="Google Shape;133;p19"/>
          <p:cNvPicPr preferRelativeResize="0"/>
          <p:nvPr/>
        </p:nvPicPr>
        <p:blipFill>
          <a:blip r:embed="rId3">
            <a:alphaModFix/>
          </a:blip>
          <a:stretch>
            <a:fillRect/>
          </a:stretch>
        </p:blipFill>
        <p:spPr>
          <a:xfrm>
            <a:off x="5427297" y="2516064"/>
            <a:ext cx="1771763" cy="1771763"/>
          </a:xfrm>
          <a:prstGeom prst="rect">
            <a:avLst/>
          </a:prstGeom>
          <a:noFill/>
          <a:ln>
            <a:noFill/>
          </a:ln>
        </p:spPr>
      </p:pic>
      <p:pic>
        <p:nvPicPr>
          <p:cNvPr id="134" name="Google Shape;134;p19"/>
          <p:cNvPicPr preferRelativeResize="0"/>
          <p:nvPr/>
        </p:nvPicPr>
        <p:blipFill>
          <a:blip r:embed="rId4">
            <a:alphaModFix/>
          </a:blip>
          <a:stretch>
            <a:fillRect/>
          </a:stretch>
        </p:blipFill>
        <p:spPr>
          <a:xfrm>
            <a:off x="56225" y="556825"/>
            <a:ext cx="811400" cy="811400"/>
          </a:xfrm>
          <a:prstGeom prst="rect">
            <a:avLst/>
          </a:prstGeom>
          <a:noFill/>
          <a:ln>
            <a:noFill/>
          </a:ln>
        </p:spPr>
      </p:pic>
      <p:cxnSp>
        <p:nvCxnSpPr>
          <p:cNvPr id="135" name="Google Shape;135;p19"/>
          <p:cNvCxnSpPr/>
          <p:nvPr/>
        </p:nvCxnSpPr>
        <p:spPr>
          <a:xfrm>
            <a:off x="-308200" y="1341250"/>
            <a:ext cx="3511200" cy="6000"/>
          </a:xfrm>
          <a:prstGeom prst="straightConnector1">
            <a:avLst/>
          </a:prstGeom>
          <a:noFill/>
          <a:ln cap="flat" cmpd="sng" w="19050">
            <a:solidFill>
              <a:srgbClr val="E06666"/>
            </a:solidFill>
            <a:prstDash val="solid"/>
            <a:round/>
            <a:headEnd len="med" w="med" type="none"/>
            <a:tailEnd len="med" w="med" type="none"/>
          </a:ln>
        </p:spPr>
      </p:cxnSp>
      <p:sp>
        <p:nvSpPr>
          <p:cNvPr id="136" name="Google Shape;136;p19"/>
          <p:cNvSpPr txBox="1"/>
          <p:nvPr/>
        </p:nvSpPr>
        <p:spPr>
          <a:xfrm>
            <a:off x="867625" y="773175"/>
            <a:ext cx="24504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Raleway"/>
                <a:ea typeface="Raleway"/>
                <a:cs typeface="Raleway"/>
                <a:sym typeface="Raleway"/>
              </a:rPr>
              <a:t>Tight-knit friendship groups</a:t>
            </a:r>
            <a:endParaRPr sz="12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2" name="Google Shape;142;p20"/>
          <p:cNvSpPr txBox="1"/>
          <p:nvPr>
            <p:ph type="ctrTitle"/>
          </p:nvPr>
        </p:nvSpPr>
        <p:spPr>
          <a:xfrm>
            <a:off x="3678950" y="1354175"/>
            <a:ext cx="5395800" cy="116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4000">
                <a:latin typeface="Avenir"/>
                <a:ea typeface="Avenir"/>
                <a:cs typeface="Avenir"/>
                <a:sym typeface="Avenir"/>
              </a:rPr>
              <a:t>Gamification</a:t>
            </a:r>
            <a:r>
              <a:rPr lang="en" sz="4000">
                <a:latin typeface="Avenir"/>
                <a:ea typeface="Avenir"/>
                <a:cs typeface="Avenir"/>
                <a:sym typeface="Avenir"/>
              </a:rPr>
              <a:t> </a:t>
            </a:r>
            <a:endParaRPr sz="4000">
              <a:latin typeface="Avenir"/>
              <a:ea typeface="Avenir"/>
              <a:cs typeface="Avenir"/>
              <a:sym typeface="Avenir"/>
            </a:endParaRPr>
          </a:p>
          <a:p>
            <a:pPr indent="0" lvl="0" marL="0" rtl="0" algn="ctr">
              <a:spcBef>
                <a:spcPts val="0"/>
              </a:spcBef>
              <a:spcAft>
                <a:spcPts val="0"/>
              </a:spcAft>
              <a:buNone/>
            </a:pPr>
            <a:r>
              <a:rPr lang="en" sz="4000">
                <a:latin typeface="Avenir"/>
                <a:ea typeface="Avenir"/>
                <a:cs typeface="Avenir"/>
                <a:sym typeface="Avenir"/>
              </a:rPr>
              <a:t>Design Method</a:t>
            </a:r>
            <a:endParaRPr sz="4000">
              <a:latin typeface="Avenir"/>
              <a:ea typeface="Avenir"/>
              <a:cs typeface="Avenir"/>
              <a:sym typeface="Avenir"/>
            </a:endParaRPr>
          </a:p>
        </p:txBody>
      </p:sp>
      <p:pic>
        <p:nvPicPr>
          <p:cNvPr id="143" name="Google Shape;143;p20"/>
          <p:cNvPicPr preferRelativeResize="0"/>
          <p:nvPr/>
        </p:nvPicPr>
        <p:blipFill>
          <a:blip r:embed="rId3">
            <a:alphaModFix/>
          </a:blip>
          <a:stretch>
            <a:fillRect/>
          </a:stretch>
        </p:blipFill>
        <p:spPr>
          <a:xfrm>
            <a:off x="776125" y="3017500"/>
            <a:ext cx="548700" cy="548700"/>
          </a:xfrm>
          <a:prstGeom prst="rect">
            <a:avLst/>
          </a:prstGeom>
          <a:noFill/>
          <a:ln>
            <a:noFill/>
          </a:ln>
        </p:spPr>
      </p:pic>
      <p:sp>
        <p:nvSpPr>
          <p:cNvPr id="144" name="Google Shape;144;p20"/>
          <p:cNvSpPr txBox="1"/>
          <p:nvPr/>
        </p:nvSpPr>
        <p:spPr>
          <a:xfrm>
            <a:off x="1393400" y="3046600"/>
            <a:ext cx="1771800" cy="50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latin typeface="Raleway"/>
                <a:ea typeface="Raleway"/>
                <a:cs typeface="Raleway"/>
                <a:sym typeface="Raleway"/>
              </a:rPr>
              <a:t>Social</a:t>
            </a:r>
            <a:endParaRPr sz="22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rPr lang="en" sz="2200">
                <a:solidFill>
                  <a:srgbClr val="FFFFFF"/>
                </a:solidFill>
                <a:latin typeface="Raleway"/>
                <a:ea typeface="Raleway"/>
                <a:cs typeface="Raleway"/>
                <a:sym typeface="Raleway"/>
              </a:rPr>
              <a:t>Interactions</a:t>
            </a:r>
            <a:endParaRPr sz="1200">
              <a:latin typeface="Raleway"/>
              <a:ea typeface="Raleway"/>
              <a:cs typeface="Raleway"/>
              <a:sym typeface="Raleway"/>
            </a:endParaRPr>
          </a:p>
        </p:txBody>
      </p:sp>
      <p:pic>
        <p:nvPicPr>
          <p:cNvPr id="145" name="Google Shape;145;p20"/>
          <p:cNvPicPr preferRelativeResize="0"/>
          <p:nvPr/>
        </p:nvPicPr>
        <p:blipFill>
          <a:blip r:embed="rId4">
            <a:alphaModFix/>
          </a:blip>
          <a:stretch>
            <a:fillRect/>
          </a:stretch>
        </p:blipFill>
        <p:spPr>
          <a:xfrm>
            <a:off x="5427297" y="2516064"/>
            <a:ext cx="1771763" cy="1771763"/>
          </a:xfrm>
          <a:prstGeom prst="rect">
            <a:avLst/>
          </a:prstGeom>
          <a:noFill/>
          <a:ln>
            <a:noFill/>
          </a:ln>
        </p:spPr>
      </p:pic>
      <p:cxnSp>
        <p:nvCxnSpPr>
          <p:cNvPr id="146" name="Google Shape;146;p20"/>
          <p:cNvCxnSpPr/>
          <p:nvPr/>
        </p:nvCxnSpPr>
        <p:spPr>
          <a:xfrm flipH="1" rot="10800000">
            <a:off x="-1186200" y="4663175"/>
            <a:ext cx="4788900" cy="8100"/>
          </a:xfrm>
          <a:prstGeom prst="straightConnector1">
            <a:avLst/>
          </a:prstGeom>
          <a:noFill/>
          <a:ln cap="flat" cmpd="sng" w="19050">
            <a:solidFill>
              <a:srgbClr val="A4C2F4"/>
            </a:solidFill>
            <a:prstDash val="solid"/>
            <a:round/>
            <a:headEnd len="med" w="med" type="none"/>
            <a:tailEnd len="med" w="med" type="none"/>
          </a:ln>
        </p:spPr>
      </p:cxnSp>
      <p:cxnSp>
        <p:nvCxnSpPr>
          <p:cNvPr id="147" name="Google Shape;147;p20"/>
          <p:cNvCxnSpPr/>
          <p:nvPr/>
        </p:nvCxnSpPr>
        <p:spPr>
          <a:xfrm>
            <a:off x="-384400" y="3627250"/>
            <a:ext cx="3511200" cy="6000"/>
          </a:xfrm>
          <a:prstGeom prst="straightConnector1">
            <a:avLst/>
          </a:prstGeom>
          <a:noFill/>
          <a:ln cap="flat" cmpd="sng" w="19050">
            <a:solidFill>
              <a:srgbClr val="A4C2F4"/>
            </a:solidFill>
            <a:prstDash val="solid"/>
            <a:round/>
            <a:headEnd len="med" w="med" type="none"/>
            <a:tailEnd len="med" w="med" type="none"/>
          </a:ln>
        </p:spPr>
      </p:cxnSp>
      <p:sp>
        <p:nvSpPr>
          <p:cNvPr id="148" name="Google Shape;148;p20"/>
          <p:cNvSpPr txBox="1"/>
          <p:nvPr/>
        </p:nvSpPr>
        <p:spPr>
          <a:xfrm>
            <a:off x="1191475" y="4205848"/>
            <a:ext cx="3000000" cy="50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Raleway"/>
                <a:ea typeface="Raleway"/>
                <a:cs typeface="Raleway"/>
                <a:sym typeface="Raleway"/>
              </a:rPr>
              <a:t>Achievements</a:t>
            </a:r>
            <a:endParaRPr sz="1200">
              <a:solidFill>
                <a:srgbClr val="FFFFFF"/>
              </a:solidFill>
              <a:latin typeface="Raleway"/>
              <a:ea typeface="Raleway"/>
              <a:cs typeface="Raleway"/>
              <a:sym typeface="Raleway"/>
            </a:endParaRPr>
          </a:p>
        </p:txBody>
      </p:sp>
      <p:pic>
        <p:nvPicPr>
          <p:cNvPr id="149" name="Google Shape;149;p20"/>
          <p:cNvPicPr preferRelativeResize="0"/>
          <p:nvPr/>
        </p:nvPicPr>
        <p:blipFill>
          <a:blip r:embed="rId5">
            <a:alphaModFix/>
          </a:blip>
          <a:stretch>
            <a:fillRect/>
          </a:stretch>
        </p:blipFill>
        <p:spPr>
          <a:xfrm>
            <a:off x="1184550" y="4038253"/>
            <a:ext cx="548700" cy="548722"/>
          </a:xfrm>
          <a:prstGeom prst="rect">
            <a:avLst/>
          </a:prstGeom>
          <a:noFill/>
          <a:ln>
            <a:noFill/>
          </a:ln>
        </p:spPr>
      </p:pic>
      <p:pic>
        <p:nvPicPr>
          <p:cNvPr id="150" name="Google Shape;150;p20"/>
          <p:cNvPicPr preferRelativeResize="0"/>
          <p:nvPr/>
        </p:nvPicPr>
        <p:blipFill>
          <a:blip r:embed="rId6">
            <a:alphaModFix/>
          </a:blip>
          <a:stretch>
            <a:fillRect/>
          </a:stretch>
        </p:blipFill>
        <p:spPr>
          <a:xfrm>
            <a:off x="366032" y="1828650"/>
            <a:ext cx="501568" cy="501600"/>
          </a:xfrm>
          <a:prstGeom prst="rect">
            <a:avLst/>
          </a:prstGeom>
          <a:noFill/>
          <a:ln>
            <a:noFill/>
          </a:ln>
        </p:spPr>
      </p:pic>
      <p:sp>
        <p:nvSpPr>
          <p:cNvPr id="151" name="Google Shape;151;p20"/>
          <p:cNvSpPr txBox="1"/>
          <p:nvPr/>
        </p:nvSpPr>
        <p:spPr>
          <a:xfrm>
            <a:off x="418975" y="2032325"/>
            <a:ext cx="28704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Raleway"/>
                <a:ea typeface="Raleway"/>
                <a:cs typeface="Raleway"/>
                <a:sym typeface="Raleway"/>
              </a:rPr>
              <a:t>Competitions</a:t>
            </a:r>
            <a:endParaRPr sz="1200">
              <a:latin typeface="Raleway"/>
              <a:ea typeface="Raleway"/>
              <a:cs typeface="Raleway"/>
              <a:sym typeface="Raleway"/>
            </a:endParaRPr>
          </a:p>
        </p:txBody>
      </p:sp>
      <p:cxnSp>
        <p:nvCxnSpPr>
          <p:cNvPr id="152" name="Google Shape;152;p20"/>
          <p:cNvCxnSpPr/>
          <p:nvPr/>
        </p:nvCxnSpPr>
        <p:spPr>
          <a:xfrm>
            <a:off x="-1529300" y="2428750"/>
            <a:ext cx="4313400" cy="300"/>
          </a:xfrm>
          <a:prstGeom prst="straightConnector1">
            <a:avLst/>
          </a:prstGeom>
          <a:noFill/>
          <a:ln cap="flat" cmpd="sng" w="19050">
            <a:solidFill>
              <a:srgbClr val="A4C2F4"/>
            </a:solidFill>
            <a:prstDash val="solid"/>
            <a:round/>
            <a:headEnd len="med" w="med" type="none"/>
            <a:tailEnd len="med" w="med" type="none"/>
          </a:ln>
        </p:spPr>
      </p:cxnSp>
      <p:pic>
        <p:nvPicPr>
          <p:cNvPr id="153" name="Google Shape;153;p20"/>
          <p:cNvPicPr preferRelativeResize="0"/>
          <p:nvPr/>
        </p:nvPicPr>
        <p:blipFill>
          <a:blip r:embed="rId7">
            <a:alphaModFix/>
          </a:blip>
          <a:stretch>
            <a:fillRect/>
          </a:stretch>
        </p:blipFill>
        <p:spPr>
          <a:xfrm>
            <a:off x="56225" y="556825"/>
            <a:ext cx="811400" cy="811400"/>
          </a:xfrm>
          <a:prstGeom prst="rect">
            <a:avLst/>
          </a:prstGeom>
          <a:noFill/>
          <a:ln>
            <a:noFill/>
          </a:ln>
        </p:spPr>
      </p:pic>
      <p:cxnSp>
        <p:nvCxnSpPr>
          <p:cNvPr id="154" name="Google Shape;154;p20"/>
          <p:cNvCxnSpPr/>
          <p:nvPr/>
        </p:nvCxnSpPr>
        <p:spPr>
          <a:xfrm>
            <a:off x="-308200" y="1341250"/>
            <a:ext cx="3511200" cy="6000"/>
          </a:xfrm>
          <a:prstGeom prst="straightConnector1">
            <a:avLst/>
          </a:prstGeom>
          <a:noFill/>
          <a:ln cap="flat" cmpd="sng" w="19050">
            <a:solidFill>
              <a:srgbClr val="E06666"/>
            </a:solidFill>
            <a:prstDash val="solid"/>
            <a:round/>
            <a:headEnd len="med" w="med" type="none"/>
            <a:tailEnd len="med" w="med" type="none"/>
          </a:ln>
        </p:spPr>
      </p:cxnSp>
      <p:sp>
        <p:nvSpPr>
          <p:cNvPr id="155" name="Google Shape;155;p20"/>
          <p:cNvSpPr txBox="1"/>
          <p:nvPr/>
        </p:nvSpPr>
        <p:spPr>
          <a:xfrm>
            <a:off x="867625" y="773175"/>
            <a:ext cx="2450400" cy="50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Raleway"/>
                <a:ea typeface="Raleway"/>
                <a:cs typeface="Raleway"/>
                <a:sym typeface="Raleway"/>
              </a:rPr>
              <a:t>Tight-knit friendship groups</a:t>
            </a:r>
            <a:endParaRPr sz="12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4579625" y="491787"/>
            <a:ext cx="4467900" cy="4159925"/>
          </a:xfrm>
          <a:prstGeom prst="rect">
            <a:avLst/>
          </a:prstGeom>
          <a:noFill/>
          <a:ln>
            <a:noFill/>
          </a:ln>
        </p:spPr>
      </p:pic>
      <p:sp>
        <p:nvSpPr>
          <p:cNvPr id="161" name="Google Shape;16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62" name="Google Shape;162;p21"/>
          <p:cNvPicPr preferRelativeResize="0"/>
          <p:nvPr/>
        </p:nvPicPr>
        <p:blipFill rotWithShape="1">
          <a:blip r:embed="rId4">
            <a:alphaModFix/>
          </a:blip>
          <a:srcRect b="6041" l="6850" r="5322" t="0"/>
          <a:stretch/>
        </p:blipFill>
        <p:spPr>
          <a:xfrm>
            <a:off x="5840350" y="712763"/>
            <a:ext cx="1946475" cy="3774725"/>
          </a:xfrm>
          <a:prstGeom prst="rect">
            <a:avLst/>
          </a:prstGeom>
          <a:noFill/>
          <a:ln>
            <a:noFill/>
          </a:ln>
        </p:spPr>
      </p:pic>
      <p:cxnSp>
        <p:nvCxnSpPr>
          <p:cNvPr id="163" name="Google Shape;163;p21"/>
          <p:cNvCxnSpPr/>
          <p:nvPr/>
        </p:nvCxnSpPr>
        <p:spPr>
          <a:xfrm>
            <a:off x="4380075" y="0"/>
            <a:ext cx="21900" cy="5143500"/>
          </a:xfrm>
          <a:prstGeom prst="straightConnector1">
            <a:avLst/>
          </a:prstGeom>
          <a:noFill/>
          <a:ln cap="flat" cmpd="sng" w="38100">
            <a:solidFill>
              <a:srgbClr val="FFFFFF"/>
            </a:solidFill>
            <a:prstDash val="solid"/>
            <a:round/>
            <a:headEnd len="med" w="med" type="none"/>
            <a:tailEnd len="med" w="med" type="none"/>
          </a:ln>
        </p:spPr>
      </p:cxnSp>
      <p:pic>
        <p:nvPicPr>
          <p:cNvPr id="164" name="Google Shape;164;p21"/>
          <p:cNvPicPr preferRelativeResize="0"/>
          <p:nvPr/>
        </p:nvPicPr>
        <p:blipFill>
          <a:blip r:embed="rId5">
            <a:alphaModFix/>
          </a:blip>
          <a:stretch>
            <a:fillRect/>
          </a:stretch>
        </p:blipFill>
        <p:spPr>
          <a:xfrm>
            <a:off x="272238" y="565300"/>
            <a:ext cx="936800" cy="936800"/>
          </a:xfrm>
          <a:prstGeom prst="rect">
            <a:avLst/>
          </a:prstGeom>
          <a:noFill/>
          <a:ln>
            <a:noFill/>
          </a:ln>
        </p:spPr>
      </p:pic>
      <p:sp>
        <p:nvSpPr>
          <p:cNvPr id="165" name="Google Shape;165;p21"/>
          <p:cNvSpPr txBox="1"/>
          <p:nvPr/>
        </p:nvSpPr>
        <p:spPr>
          <a:xfrm>
            <a:off x="64054" y="1616700"/>
            <a:ext cx="1798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FFFFFF"/>
                </a:solidFill>
                <a:latin typeface="Helvetica Neue"/>
                <a:ea typeface="Helvetica Neue"/>
                <a:cs typeface="Helvetica Neue"/>
                <a:sym typeface="Helvetica Neue"/>
              </a:rPr>
              <a:t>Invite Friends</a:t>
            </a:r>
            <a:endParaRPr i="1" sz="2000">
              <a:solidFill>
                <a:srgbClr val="FFFFFF"/>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